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 id="2147483668" r:id="rId2"/>
  </p:sldMasterIdLst>
  <p:notesMasterIdLst>
    <p:notesMasterId r:id="rId90"/>
  </p:notesMasterIdLst>
  <p:handoutMasterIdLst>
    <p:handoutMasterId r:id="rId91"/>
  </p:handoutMasterIdLst>
  <p:sldIdLst>
    <p:sldId id="618" r:id="rId3"/>
    <p:sldId id="488" r:id="rId4"/>
    <p:sldId id="484" r:id="rId5"/>
    <p:sldId id="536" r:id="rId6"/>
    <p:sldId id="490" r:id="rId7"/>
    <p:sldId id="614" r:id="rId8"/>
    <p:sldId id="491" r:id="rId9"/>
    <p:sldId id="537" r:id="rId10"/>
    <p:sldId id="492" r:id="rId11"/>
    <p:sldId id="494" r:id="rId12"/>
    <p:sldId id="606" r:id="rId13"/>
    <p:sldId id="538" r:id="rId14"/>
    <p:sldId id="650" r:id="rId15"/>
    <p:sldId id="651" r:id="rId16"/>
    <p:sldId id="607" r:id="rId17"/>
    <p:sldId id="608" r:id="rId18"/>
    <p:sldId id="498" r:id="rId19"/>
    <p:sldId id="611" r:id="rId20"/>
    <p:sldId id="613" r:id="rId21"/>
    <p:sldId id="612" r:id="rId22"/>
    <p:sldId id="660" r:id="rId23"/>
    <p:sldId id="501" r:id="rId24"/>
    <p:sldId id="610" r:id="rId25"/>
    <p:sldId id="661" r:id="rId26"/>
    <p:sldId id="662" r:id="rId27"/>
    <p:sldId id="663" r:id="rId28"/>
    <p:sldId id="664" r:id="rId29"/>
    <p:sldId id="597" r:id="rId30"/>
    <p:sldId id="599" r:id="rId31"/>
    <p:sldId id="601" r:id="rId32"/>
    <p:sldId id="605" r:id="rId33"/>
    <p:sldId id="483" r:id="rId34"/>
    <p:sldId id="654" r:id="rId35"/>
    <p:sldId id="655" r:id="rId36"/>
    <p:sldId id="656" r:id="rId37"/>
    <p:sldId id="657" r:id="rId38"/>
    <p:sldId id="658" r:id="rId39"/>
    <p:sldId id="627" r:id="rId40"/>
    <p:sldId id="502" r:id="rId41"/>
    <p:sldId id="659" r:id="rId42"/>
    <p:sldId id="504" r:id="rId43"/>
    <p:sldId id="539" r:id="rId44"/>
    <p:sldId id="506" r:id="rId45"/>
    <p:sldId id="508" r:id="rId46"/>
    <p:sldId id="509" r:id="rId47"/>
    <p:sldId id="616" r:id="rId48"/>
    <p:sldId id="615" r:id="rId49"/>
    <p:sldId id="513" r:id="rId50"/>
    <p:sldId id="619" r:id="rId51"/>
    <p:sldId id="515" r:id="rId52"/>
    <p:sldId id="624" r:id="rId53"/>
    <p:sldId id="620" r:id="rId54"/>
    <p:sldId id="622" r:id="rId55"/>
    <p:sldId id="649" r:id="rId56"/>
    <p:sldId id="617" r:id="rId57"/>
    <p:sldId id="512" r:id="rId58"/>
    <p:sldId id="633" r:id="rId59"/>
    <p:sldId id="554" r:id="rId60"/>
    <p:sldId id="560" r:id="rId61"/>
    <p:sldId id="561" r:id="rId62"/>
    <p:sldId id="468" r:id="rId63"/>
    <p:sldId id="520" r:id="rId64"/>
    <p:sldId id="534" r:id="rId65"/>
    <p:sldId id="636" r:id="rId66"/>
    <p:sldId id="522" r:id="rId67"/>
    <p:sldId id="523" r:id="rId68"/>
    <p:sldId id="524" r:id="rId69"/>
    <p:sldId id="525" r:id="rId70"/>
    <p:sldId id="652" r:id="rId71"/>
    <p:sldId id="526" r:id="rId72"/>
    <p:sldId id="653" r:id="rId73"/>
    <p:sldId id="527" r:id="rId74"/>
    <p:sldId id="528" r:id="rId75"/>
    <p:sldId id="646" r:id="rId76"/>
    <p:sldId id="647" r:id="rId77"/>
    <p:sldId id="565" r:id="rId78"/>
    <p:sldId id="571" r:id="rId79"/>
    <p:sldId id="572" r:id="rId80"/>
    <p:sldId id="573" r:id="rId81"/>
    <p:sldId id="574" r:id="rId82"/>
    <p:sldId id="575" r:id="rId83"/>
    <p:sldId id="583" r:id="rId84"/>
    <p:sldId id="595" r:id="rId85"/>
    <p:sldId id="401" r:id="rId86"/>
    <p:sldId id="481" r:id="rId87"/>
    <p:sldId id="533" r:id="rId88"/>
    <p:sldId id="482" r:id="rId89"/>
  </p:sldIdLst>
  <p:sldSz cx="9144000" cy="6858000" type="screen4x3"/>
  <p:notesSz cx="6946900" cy="9232900"/>
  <p:custShowLst>
    <p:custShow name="Bio-Lab" id="0">
      <p:sldLst/>
    </p:custShow>
    <p:custShow name="Transparency" id="1">
      <p:sldLst/>
    </p:custShow>
    <p:custShow name="foldables" id="2">
      <p:sldLst/>
    </p:custShow>
  </p:custShowLst>
  <p:defaultTextStyle>
    <a:defPPr>
      <a:defRPr lang="en-US"/>
    </a:defPPr>
    <a:lvl1pPr algn="r" rtl="0" fontAlgn="base">
      <a:lnSpc>
        <a:spcPct val="90000"/>
      </a:lnSpc>
      <a:spcBef>
        <a:spcPct val="20000"/>
      </a:spcBef>
      <a:spcAft>
        <a:spcPct val="20000"/>
      </a:spcAft>
      <a:defRPr sz="2800" b="1" kern="1200">
        <a:solidFill>
          <a:srgbClr val="FA2828"/>
        </a:solidFill>
        <a:latin typeface="Arial" charset="0"/>
        <a:ea typeface="+mn-ea"/>
        <a:cs typeface="+mn-cs"/>
      </a:defRPr>
    </a:lvl1pPr>
    <a:lvl2pPr marL="457200" algn="r" rtl="0" fontAlgn="base">
      <a:lnSpc>
        <a:spcPct val="90000"/>
      </a:lnSpc>
      <a:spcBef>
        <a:spcPct val="20000"/>
      </a:spcBef>
      <a:spcAft>
        <a:spcPct val="20000"/>
      </a:spcAft>
      <a:defRPr sz="2800" b="1" kern="1200">
        <a:solidFill>
          <a:srgbClr val="FA2828"/>
        </a:solidFill>
        <a:latin typeface="Arial" charset="0"/>
        <a:ea typeface="+mn-ea"/>
        <a:cs typeface="+mn-cs"/>
      </a:defRPr>
    </a:lvl2pPr>
    <a:lvl3pPr marL="914400" algn="r" rtl="0" fontAlgn="base">
      <a:lnSpc>
        <a:spcPct val="90000"/>
      </a:lnSpc>
      <a:spcBef>
        <a:spcPct val="20000"/>
      </a:spcBef>
      <a:spcAft>
        <a:spcPct val="20000"/>
      </a:spcAft>
      <a:defRPr sz="2800" b="1" kern="1200">
        <a:solidFill>
          <a:srgbClr val="FA2828"/>
        </a:solidFill>
        <a:latin typeface="Arial" charset="0"/>
        <a:ea typeface="+mn-ea"/>
        <a:cs typeface="+mn-cs"/>
      </a:defRPr>
    </a:lvl3pPr>
    <a:lvl4pPr marL="1371600" algn="r" rtl="0" fontAlgn="base">
      <a:lnSpc>
        <a:spcPct val="90000"/>
      </a:lnSpc>
      <a:spcBef>
        <a:spcPct val="20000"/>
      </a:spcBef>
      <a:spcAft>
        <a:spcPct val="20000"/>
      </a:spcAft>
      <a:defRPr sz="2800" b="1" kern="1200">
        <a:solidFill>
          <a:srgbClr val="FA2828"/>
        </a:solidFill>
        <a:latin typeface="Arial" charset="0"/>
        <a:ea typeface="+mn-ea"/>
        <a:cs typeface="+mn-cs"/>
      </a:defRPr>
    </a:lvl4pPr>
    <a:lvl5pPr marL="1828800" algn="r" rtl="0" fontAlgn="base">
      <a:lnSpc>
        <a:spcPct val="90000"/>
      </a:lnSpc>
      <a:spcBef>
        <a:spcPct val="20000"/>
      </a:spcBef>
      <a:spcAft>
        <a:spcPct val="20000"/>
      </a:spcAft>
      <a:defRPr sz="2800" b="1" kern="1200">
        <a:solidFill>
          <a:srgbClr val="FA2828"/>
        </a:solidFill>
        <a:latin typeface="Arial" charset="0"/>
        <a:ea typeface="+mn-ea"/>
        <a:cs typeface="+mn-cs"/>
      </a:defRPr>
    </a:lvl5pPr>
    <a:lvl6pPr marL="2286000" algn="l" defTabSz="914400" rtl="0" eaLnBrk="1" latinLnBrk="0" hangingPunct="1">
      <a:defRPr sz="2800" b="1" kern="1200">
        <a:solidFill>
          <a:srgbClr val="FA2828"/>
        </a:solidFill>
        <a:latin typeface="Arial" charset="0"/>
        <a:ea typeface="+mn-ea"/>
        <a:cs typeface="+mn-cs"/>
      </a:defRPr>
    </a:lvl6pPr>
    <a:lvl7pPr marL="2743200" algn="l" defTabSz="914400" rtl="0" eaLnBrk="1" latinLnBrk="0" hangingPunct="1">
      <a:defRPr sz="2800" b="1" kern="1200">
        <a:solidFill>
          <a:srgbClr val="FA2828"/>
        </a:solidFill>
        <a:latin typeface="Arial" charset="0"/>
        <a:ea typeface="+mn-ea"/>
        <a:cs typeface="+mn-cs"/>
      </a:defRPr>
    </a:lvl7pPr>
    <a:lvl8pPr marL="3200400" algn="l" defTabSz="914400" rtl="0" eaLnBrk="1" latinLnBrk="0" hangingPunct="1">
      <a:defRPr sz="2800" b="1" kern="1200">
        <a:solidFill>
          <a:srgbClr val="FA2828"/>
        </a:solidFill>
        <a:latin typeface="Arial" charset="0"/>
        <a:ea typeface="+mn-ea"/>
        <a:cs typeface="+mn-cs"/>
      </a:defRPr>
    </a:lvl8pPr>
    <a:lvl9pPr marL="3657600" algn="l" defTabSz="914400" rtl="0" eaLnBrk="1" latinLnBrk="0" hangingPunct="1">
      <a:defRPr sz="2800" b="1" kern="1200">
        <a:solidFill>
          <a:srgbClr val="FA2828"/>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140000"/>
    <a:srgbClr val="14E423"/>
    <a:srgbClr val="FFFF99"/>
    <a:srgbClr val="FFFF66"/>
    <a:srgbClr val="FF0066"/>
    <a:srgbClr val="33CC33"/>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876" autoAdjust="0"/>
    <p:restoredTop sz="97542" autoAdjust="0"/>
  </p:normalViewPr>
  <p:slideViewPr>
    <p:cSldViewPr>
      <p:cViewPr>
        <p:scale>
          <a:sx n="74" d="100"/>
          <a:sy n="74" d="100"/>
        </p:scale>
        <p:origin x="-1212" y="-18"/>
      </p:cViewPr>
      <p:guideLst>
        <p:guide orient="horz" pos="432"/>
        <p:guide orient="horz" pos="720"/>
        <p:guide orient="horz" pos="3668"/>
        <p:guide orient="horz" pos="4080"/>
        <p:guide pos="2880"/>
        <p:guide pos="5328"/>
        <p:guide pos="44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8" d="100"/>
        <a:sy n="128"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0"/>
            <a:ext cx="3009900" cy="461963"/>
          </a:xfrm>
          <a:prstGeom prst="rect">
            <a:avLst/>
          </a:prstGeom>
          <a:noFill/>
          <a:ln w="9525">
            <a:noFill/>
            <a:miter lim="800000"/>
            <a:headEnd/>
            <a:tailEnd/>
          </a:ln>
          <a:effectLst/>
        </p:spPr>
        <p:txBody>
          <a:bodyPr vert="horz" wrap="square" lIns="92455" tIns="46227" rIns="92455" bIns="46227" numCol="1" anchor="t" anchorCtr="0" compatLnSpc="1">
            <a:prstTxWarp prst="textNoShape">
              <a:avLst/>
            </a:prstTxWarp>
          </a:bodyPr>
          <a:lstStyle>
            <a:lvl1pPr algn="l" defTabSz="923925">
              <a:lnSpc>
                <a:spcPct val="100000"/>
              </a:lnSpc>
              <a:spcBef>
                <a:spcPct val="0"/>
              </a:spcBef>
              <a:spcAft>
                <a:spcPct val="0"/>
              </a:spcAft>
              <a:defRPr sz="1200" b="0">
                <a:solidFill>
                  <a:schemeClr val="tx1"/>
                </a:solidFill>
              </a:defRPr>
            </a:lvl1pPr>
          </a:lstStyle>
          <a:p>
            <a:endParaRPr lang="en-US" altLang="en-US"/>
          </a:p>
        </p:txBody>
      </p:sp>
      <p:sp>
        <p:nvSpPr>
          <p:cNvPr id="69635" name="Rectangle 3"/>
          <p:cNvSpPr>
            <a:spLocks noGrp="1" noChangeArrowheads="1"/>
          </p:cNvSpPr>
          <p:nvPr>
            <p:ph type="dt" sz="quarter" idx="1"/>
          </p:nvPr>
        </p:nvSpPr>
        <p:spPr bwMode="auto">
          <a:xfrm>
            <a:off x="3935413" y="0"/>
            <a:ext cx="3009900" cy="461963"/>
          </a:xfrm>
          <a:prstGeom prst="rect">
            <a:avLst/>
          </a:prstGeom>
          <a:noFill/>
          <a:ln w="9525">
            <a:noFill/>
            <a:miter lim="800000"/>
            <a:headEnd/>
            <a:tailEnd/>
          </a:ln>
          <a:effectLst/>
        </p:spPr>
        <p:txBody>
          <a:bodyPr vert="horz" wrap="square" lIns="92455" tIns="46227" rIns="92455" bIns="46227" numCol="1" anchor="t" anchorCtr="0" compatLnSpc="1">
            <a:prstTxWarp prst="textNoShape">
              <a:avLst/>
            </a:prstTxWarp>
          </a:bodyPr>
          <a:lstStyle>
            <a:lvl1pPr defTabSz="923925">
              <a:lnSpc>
                <a:spcPct val="100000"/>
              </a:lnSpc>
              <a:spcBef>
                <a:spcPct val="0"/>
              </a:spcBef>
              <a:spcAft>
                <a:spcPct val="0"/>
              </a:spcAft>
              <a:defRPr sz="1200" b="0">
                <a:solidFill>
                  <a:schemeClr val="tx1"/>
                </a:solidFill>
              </a:defRPr>
            </a:lvl1pPr>
          </a:lstStyle>
          <a:p>
            <a:endParaRPr lang="en-US" altLang="en-US"/>
          </a:p>
        </p:txBody>
      </p:sp>
      <p:sp>
        <p:nvSpPr>
          <p:cNvPr id="69636" name="Rectangle 4"/>
          <p:cNvSpPr>
            <a:spLocks noGrp="1" noChangeArrowheads="1"/>
          </p:cNvSpPr>
          <p:nvPr>
            <p:ph type="ftr" sz="quarter" idx="2"/>
          </p:nvPr>
        </p:nvSpPr>
        <p:spPr bwMode="auto">
          <a:xfrm>
            <a:off x="0" y="8769350"/>
            <a:ext cx="3009900" cy="461963"/>
          </a:xfrm>
          <a:prstGeom prst="rect">
            <a:avLst/>
          </a:prstGeom>
          <a:noFill/>
          <a:ln w="9525">
            <a:noFill/>
            <a:miter lim="800000"/>
            <a:headEnd/>
            <a:tailEnd/>
          </a:ln>
          <a:effectLst/>
        </p:spPr>
        <p:txBody>
          <a:bodyPr vert="horz" wrap="square" lIns="92455" tIns="46227" rIns="92455" bIns="46227" numCol="1" anchor="b" anchorCtr="0" compatLnSpc="1">
            <a:prstTxWarp prst="textNoShape">
              <a:avLst/>
            </a:prstTxWarp>
          </a:bodyPr>
          <a:lstStyle>
            <a:lvl1pPr algn="l" defTabSz="923925">
              <a:lnSpc>
                <a:spcPct val="100000"/>
              </a:lnSpc>
              <a:spcBef>
                <a:spcPct val="0"/>
              </a:spcBef>
              <a:spcAft>
                <a:spcPct val="0"/>
              </a:spcAft>
              <a:defRPr sz="1200" b="0">
                <a:solidFill>
                  <a:schemeClr val="tx1"/>
                </a:solidFill>
              </a:defRPr>
            </a:lvl1pPr>
          </a:lstStyle>
          <a:p>
            <a:endParaRPr lang="en-US" altLang="en-US"/>
          </a:p>
        </p:txBody>
      </p:sp>
      <p:sp>
        <p:nvSpPr>
          <p:cNvPr id="69637" name="Rectangle 5"/>
          <p:cNvSpPr>
            <a:spLocks noGrp="1" noChangeArrowheads="1"/>
          </p:cNvSpPr>
          <p:nvPr>
            <p:ph type="sldNum" sz="quarter" idx="3"/>
          </p:nvPr>
        </p:nvSpPr>
        <p:spPr bwMode="auto">
          <a:xfrm>
            <a:off x="3935413" y="8769350"/>
            <a:ext cx="3009900" cy="461963"/>
          </a:xfrm>
          <a:prstGeom prst="rect">
            <a:avLst/>
          </a:prstGeom>
          <a:noFill/>
          <a:ln w="9525">
            <a:noFill/>
            <a:miter lim="800000"/>
            <a:headEnd/>
            <a:tailEnd/>
          </a:ln>
          <a:effectLst/>
        </p:spPr>
        <p:txBody>
          <a:bodyPr vert="horz" wrap="square" lIns="92455" tIns="46227" rIns="92455" bIns="46227" numCol="1" anchor="b" anchorCtr="0" compatLnSpc="1">
            <a:prstTxWarp prst="textNoShape">
              <a:avLst/>
            </a:prstTxWarp>
          </a:bodyPr>
          <a:lstStyle>
            <a:lvl1pPr defTabSz="923925">
              <a:lnSpc>
                <a:spcPct val="100000"/>
              </a:lnSpc>
              <a:spcBef>
                <a:spcPct val="0"/>
              </a:spcBef>
              <a:spcAft>
                <a:spcPct val="0"/>
              </a:spcAft>
              <a:defRPr sz="1200" b="0">
                <a:solidFill>
                  <a:schemeClr val="tx1"/>
                </a:solidFill>
              </a:defRPr>
            </a:lvl1pPr>
          </a:lstStyle>
          <a:p>
            <a:fld id="{0984094F-39D2-420E-9531-0A8C8F7B5F32}" type="slidenum">
              <a:rPr lang="en-US" altLang="en-US"/>
              <a:pPr/>
              <a:t>‹#›</a:t>
            </a:fld>
            <a:endParaRPr lang="en-US" altLang="en-US"/>
          </a:p>
        </p:txBody>
      </p:sp>
    </p:spTree>
    <p:extLst>
      <p:ext uri="{BB962C8B-B14F-4D97-AF65-F5344CB8AC3E}">
        <p14:creationId xmlns:p14="http://schemas.microsoft.com/office/powerpoint/2010/main" val="3169298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9900"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35413" y="0"/>
            <a:ext cx="3009900" cy="461963"/>
          </a:xfrm>
          <a:prstGeom prst="rect">
            <a:avLst/>
          </a:prstGeom>
        </p:spPr>
        <p:txBody>
          <a:bodyPr vert="horz" lIns="91440" tIns="45720" rIns="91440" bIns="45720" rtlCol="0"/>
          <a:lstStyle>
            <a:lvl1pPr algn="r">
              <a:defRPr sz="1200"/>
            </a:lvl1pPr>
          </a:lstStyle>
          <a:p>
            <a:fld id="{7375BE3A-EE87-4739-8E7C-7200C95FCD82}" type="datetimeFigureOut">
              <a:rPr lang="en-US" smtClean="0"/>
              <a:t>9/2/2014</a:t>
            </a:fld>
            <a:endParaRPr lang="en-US"/>
          </a:p>
        </p:txBody>
      </p:sp>
      <p:sp>
        <p:nvSpPr>
          <p:cNvPr id="4" name="Slide Image Placeholder 3"/>
          <p:cNvSpPr>
            <a:spLocks noGrp="1" noRot="1" noChangeAspect="1"/>
          </p:cNvSpPr>
          <p:nvPr>
            <p:ph type="sldImg" idx="2"/>
          </p:nvPr>
        </p:nvSpPr>
        <p:spPr>
          <a:xfrm>
            <a:off x="1165225" y="692150"/>
            <a:ext cx="4616450" cy="346233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5325" y="4386263"/>
            <a:ext cx="5556250" cy="41544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9350"/>
            <a:ext cx="3009900" cy="46196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35413" y="8769350"/>
            <a:ext cx="3009900" cy="461963"/>
          </a:xfrm>
          <a:prstGeom prst="rect">
            <a:avLst/>
          </a:prstGeom>
        </p:spPr>
        <p:txBody>
          <a:bodyPr vert="horz" lIns="91440" tIns="45720" rIns="91440" bIns="45720" rtlCol="0" anchor="b"/>
          <a:lstStyle>
            <a:lvl1pPr algn="r">
              <a:defRPr sz="1200"/>
            </a:lvl1pPr>
          </a:lstStyle>
          <a:p>
            <a:fld id="{35B57FE9-69E8-4523-AC8F-21FD6062F2B5}" type="slidenum">
              <a:rPr lang="en-US" smtClean="0"/>
              <a:t>‹#›</a:t>
            </a:fld>
            <a:endParaRPr lang="en-US"/>
          </a:p>
        </p:txBody>
      </p:sp>
    </p:spTree>
    <p:extLst>
      <p:ext uri="{BB962C8B-B14F-4D97-AF65-F5344CB8AC3E}">
        <p14:creationId xmlns:p14="http://schemas.microsoft.com/office/powerpoint/2010/main" val="2296960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A5264B-E5D0-44D3-B2CA-1DD45B06BDDD}" type="slidenum">
              <a:rPr lang="en-US" smtClean="0"/>
              <a:pPr/>
              <a:t>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A5264B-E5D0-44D3-B2CA-1DD45B06BDDD}" type="slidenum">
              <a:rPr lang="en-US" smtClean="0"/>
              <a:pPr/>
              <a:t>11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A5264B-E5D0-44D3-B2CA-1DD45B06BDDD}" type="slidenum">
              <a:rPr lang="en-US" smtClean="0"/>
              <a:pPr/>
              <a:t>16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A5264B-E5D0-44D3-B2CA-1DD45B06BDDD}" type="slidenum">
              <a:rPr lang="en-US" smtClean="0"/>
              <a:pPr/>
              <a:t>18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5A5264B-E5D0-44D3-B2CA-1DD45B06BDDD}" type="slidenum">
              <a:rPr lang="en-US" smtClean="0"/>
              <a:pPr/>
              <a:t>20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35CB00BE-563A-4E48-B56E-E3A4CCFC68F0}" type="slidenum">
              <a:rPr lang="en-US" altLang="en-US"/>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85800"/>
            <a:ext cx="2057400" cy="449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85800"/>
            <a:ext cx="6019800" cy="449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C2576788-7F0F-4E8D-8E27-76ADFB6FDA67}" type="slidenum">
              <a:rPr lang="en-US" altLang="en-US"/>
              <a:pPr/>
              <a:t>‹#›</a:t>
            </a:fld>
            <a:endParaRPr lang="en-U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85800"/>
            <a:ext cx="8229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Footer Placeholder 2"/>
          <p:cNvSpPr>
            <a:spLocks noGrp="1"/>
          </p:cNvSpPr>
          <p:nvPr>
            <p:ph type="ftr" sz="quarter" idx="10"/>
          </p:nvPr>
        </p:nvSpPr>
        <p:spPr>
          <a:xfrm>
            <a:off x="6248400" y="6858000"/>
            <a:ext cx="2895600" cy="228600"/>
          </a:xfrm>
        </p:spPr>
        <p:txBody>
          <a:bodyPr/>
          <a:lstStyle>
            <a:lvl1pPr>
              <a:defRPr/>
            </a:lvl1pPr>
          </a:lstStyle>
          <a:p>
            <a:endParaRPr lang="en-US" altLang="en-US"/>
          </a:p>
        </p:txBody>
      </p:sp>
      <p:sp>
        <p:nvSpPr>
          <p:cNvPr id="4" name="Slide Number Placeholder 3"/>
          <p:cNvSpPr>
            <a:spLocks noGrp="1"/>
          </p:cNvSpPr>
          <p:nvPr>
            <p:ph type="sldNum" sz="quarter" idx="11"/>
          </p:nvPr>
        </p:nvSpPr>
        <p:spPr>
          <a:xfrm>
            <a:off x="0" y="6858000"/>
            <a:ext cx="381000" cy="457200"/>
          </a:xfrm>
        </p:spPr>
        <p:txBody>
          <a:bodyPr/>
          <a:lstStyle>
            <a:lvl1pPr>
              <a:defRPr/>
            </a:lvl1pPr>
          </a:lstStyle>
          <a:p>
            <a:fld id="{9313EC88-4A6B-40C3-922B-71F0C4D28C4E}" type="slidenum">
              <a:rPr lang="en-US" altLang="en-US"/>
              <a:pPr/>
              <a:t>‹#›</a:t>
            </a:fld>
            <a:endParaRPr lang="en-US"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DA0442-C43F-42BC-B9A5-6D32423E59B7}" type="datetimeFigureOut">
              <a:rPr lang="en-US" smtClean="0"/>
              <a:t>9/2/2014</a:t>
            </a:fld>
            <a:endParaRPr 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48C4CCEE-2E6F-4C85-AD97-422D6ABDAC84}" type="slidenum">
              <a:rPr lang="en-US" altLang="en-US" smtClean="0"/>
              <a:pPr/>
              <a:t>‹#›</a:t>
            </a:fld>
            <a:endParaRPr lang="en-US"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DA0442-C43F-42BC-B9A5-6D32423E59B7}" type="datetimeFigureOut">
              <a:rPr lang="en-US" smtClean="0"/>
              <a:t>9/2/2014</a:t>
            </a:fld>
            <a:endParaRPr 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44688355-A1CD-457A-8889-205BAC17B853}" type="slidenum">
              <a:rPr lang="en-US" altLang="en-US" smtClean="0"/>
              <a:pPr/>
              <a:t>‹#›</a:t>
            </a:fld>
            <a:endParaRPr lang="en-US"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DA0442-C43F-42BC-B9A5-6D32423E59B7}" type="datetimeFigureOut">
              <a:rPr lang="en-US" smtClean="0"/>
              <a:t>9/2/2014</a:t>
            </a:fld>
            <a:endParaRPr 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086AA1C3-6A6C-49B9-B2F8-529D5458FE0A}" type="slidenum">
              <a:rPr lang="en-US" altLang="en-US" smtClean="0"/>
              <a:pPr/>
              <a:t>‹#›</a:t>
            </a:fld>
            <a:endParaRPr lang="en-US"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DA0442-C43F-42BC-B9A5-6D32423E59B7}" type="datetimeFigureOut">
              <a:rPr lang="en-US" smtClean="0"/>
              <a:t>9/2/2014</a:t>
            </a:fld>
            <a:endParaRPr 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F2D566D-5BD1-47B8-864F-189C87918E45}" type="slidenum">
              <a:rPr lang="en-US" altLang="en-US" smtClean="0"/>
              <a:pPr/>
              <a:t>‹#›</a:t>
            </a:fld>
            <a:endParaRPr lang="en-US"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DA0442-C43F-42BC-B9A5-6D32423E59B7}" type="datetimeFigureOut">
              <a:rPr lang="en-US" smtClean="0"/>
              <a:t>9/2/2014</a:t>
            </a:fld>
            <a:endParaRPr 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B3CB9671-016E-4C77-BE1D-5FF744653110}" type="slidenum">
              <a:rPr lang="en-US" altLang="en-US" smtClean="0"/>
              <a:pPr/>
              <a:t>‹#›</a:t>
            </a:fld>
            <a:endParaRPr lang="en-US"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DA0442-C43F-42BC-B9A5-6D32423E59B7}" type="datetimeFigureOut">
              <a:rPr lang="en-US" smtClean="0"/>
              <a:t>9/2/2014</a:t>
            </a:fld>
            <a:endParaRPr lang="en-US"/>
          </a:p>
        </p:txBody>
      </p:sp>
      <p:sp>
        <p:nvSpPr>
          <p:cNvPr id="4" name="Footer Placeholder 3"/>
          <p:cNvSpPr>
            <a:spLocks noGrp="1"/>
          </p:cNvSpPr>
          <p:nvPr>
            <p:ph type="ftr" sz="quarter" idx="11"/>
          </p:nvPr>
        </p:nvSpPr>
        <p:spPr/>
        <p:txBody>
          <a:bodyPr/>
          <a:lstStyle/>
          <a:p>
            <a:endParaRPr lang="en-US" altLang="en-US"/>
          </a:p>
        </p:txBody>
      </p:sp>
      <p:sp>
        <p:nvSpPr>
          <p:cNvPr id="5" name="Slide Number Placeholder 4"/>
          <p:cNvSpPr>
            <a:spLocks noGrp="1"/>
          </p:cNvSpPr>
          <p:nvPr>
            <p:ph type="sldNum" sz="quarter" idx="12"/>
          </p:nvPr>
        </p:nvSpPr>
        <p:spPr/>
        <p:txBody>
          <a:bodyPr/>
          <a:lstStyle/>
          <a:p>
            <a:fld id="{7F8F5804-45B8-4AB4-8418-B2C8ACB50FA0}" type="slidenum">
              <a:rPr lang="en-US" altLang="en-US" smtClean="0"/>
              <a:pPr/>
              <a:t>‹#›</a:t>
            </a:fld>
            <a:endParaRPr lang="en-US"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DA0442-C43F-42BC-B9A5-6D32423E59B7}" type="datetimeFigureOut">
              <a:rPr lang="en-US" smtClean="0"/>
              <a:t>9/2/2014</a:t>
            </a:fld>
            <a:endParaRPr lang="en-US"/>
          </a:p>
        </p:txBody>
      </p:sp>
      <p:sp>
        <p:nvSpPr>
          <p:cNvPr id="3" name="Footer Placeholder 2"/>
          <p:cNvSpPr>
            <a:spLocks noGrp="1"/>
          </p:cNvSpPr>
          <p:nvPr>
            <p:ph type="ftr" sz="quarter" idx="11"/>
          </p:nvPr>
        </p:nvSpPr>
        <p:spPr/>
        <p:txBody>
          <a:bodyPr/>
          <a:lstStyle/>
          <a:p>
            <a:endParaRPr lang="en-US" altLang="en-US"/>
          </a:p>
        </p:txBody>
      </p:sp>
      <p:sp>
        <p:nvSpPr>
          <p:cNvPr id="4" name="Slide Number Placeholder 3"/>
          <p:cNvSpPr>
            <a:spLocks noGrp="1"/>
          </p:cNvSpPr>
          <p:nvPr>
            <p:ph type="sldNum" sz="quarter" idx="12"/>
          </p:nvPr>
        </p:nvSpPr>
        <p:spPr/>
        <p:txBody>
          <a:bodyPr/>
          <a:lstStyle/>
          <a:p>
            <a:fld id="{64064CA4-FB14-4582-B420-3AAADC01A2FD}" type="slidenum">
              <a:rPr lang="en-US" altLang="en-US" smtClean="0"/>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44688355-A1CD-457A-8889-205BAC17B853}" type="slidenum">
              <a:rPr lang="en-US" altLang="en-US"/>
              <a:pPr/>
              <a:t>‹#›</a:t>
            </a:fld>
            <a:endParaRPr lang="en-US"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DA0442-C43F-42BC-B9A5-6D32423E59B7}" type="datetimeFigureOut">
              <a:rPr lang="en-US" smtClean="0"/>
              <a:t>9/2/2014</a:t>
            </a:fld>
            <a:endParaRPr 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F8852192-2825-48F4-856D-178285085B6C}" type="slidenum">
              <a:rPr lang="en-US" altLang="en-US" smtClean="0"/>
              <a:pPr/>
              <a:t>‹#›</a:t>
            </a:fld>
            <a:endParaRPr lang="en-US"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DA0442-C43F-42BC-B9A5-6D32423E59B7}" type="datetimeFigureOut">
              <a:rPr lang="en-US" smtClean="0"/>
              <a:t>9/2/2014</a:t>
            </a:fld>
            <a:endParaRPr 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EBC6C5E7-020A-4381-8218-D1348DBDA544}" type="slidenum">
              <a:rPr lang="en-US" altLang="en-US" smtClean="0"/>
              <a:pPr/>
              <a:t>‹#›</a:t>
            </a:fld>
            <a:endParaRPr lang="en-US"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DA0442-C43F-42BC-B9A5-6D32423E59B7}" type="datetimeFigureOut">
              <a:rPr lang="en-US" smtClean="0"/>
              <a:t>9/2/2014</a:t>
            </a:fld>
            <a:endParaRPr 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35CB00BE-563A-4E48-B56E-E3A4CCFC68F0}" type="slidenum">
              <a:rPr lang="en-US" altLang="en-US" smtClean="0"/>
              <a:pPr/>
              <a:t>‹#›</a:t>
            </a:fld>
            <a:endParaRPr lang="en-US"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DA0442-C43F-42BC-B9A5-6D32423E59B7}" type="datetimeFigureOut">
              <a:rPr lang="en-US" smtClean="0"/>
              <a:t>9/2/2014</a:t>
            </a:fld>
            <a:endParaRPr 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C2576788-7F0F-4E8D-8E27-76ADFB6FDA67}" type="slidenum">
              <a:rPr lang="en-US" altLang="en-US" smtClean="0"/>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086AA1C3-6A6C-49B9-B2F8-529D5458FE0A}" type="slidenum">
              <a:rPr lang="en-US" altLang="en-US"/>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3581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3581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8F2D566D-5BD1-47B8-864F-189C87918E45}" type="slidenum">
              <a:rPr lang="en-US" altLang="en-US"/>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endParaRPr lang="en-US" altLang="en-US"/>
          </a:p>
        </p:txBody>
      </p:sp>
      <p:sp>
        <p:nvSpPr>
          <p:cNvPr id="8" name="Slide Number Placeholder 7"/>
          <p:cNvSpPr>
            <a:spLocks noGrp="1"/>
          </p:cNvSpPr>
          <p:nvPr>
            <p:ph type="sldNum" sz="quarter" idx="11"/>
          </p:nvPr>
        </p:nvSpPr>
        <p:spPr/>
        <p:txBody>
          <a:bodyPr/>
          <a:lstStyle>
            <a:lvl1pPr>
              <a:defRPr/>
            </a:lvl1pPr>
          </a:lstStyle>
          <a:p>
            <a:fld id="{B3CB9671-016E-4C77-BE1D-5FF744653110}" type="slidenum">
              <a:rPr lang="en-US" altLang="en-US"/>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endParaRPr lang="en-US" altLang="en-US"/>
          </a:p>
        </p:txBody>
      </p:sp>
      <p:sp>
        <p:nvSpPr>
          <p:cNvPr id="4" name="Slide Number Placeholder 3"/>
          <p:cNvSpPr>
            <a:spLocks noGrp="1"/>
          </p:cNvSpPr>
          <p:nvPr>
            <p:ph type="sldNum" sz="quarter" idx="11"/>
          </p:nvPr>
        </p:nvSpPr>
        <p:spPr/>
        <p:txBody>
          <a:bodyPr/>
          <a:lstStyle>
            <a:lvl1pPr>
              <a:defRPr/>
            </a:lvl1pPr>
          </a:lstStyle>
          <a:p>
            <a:fld id="{7F8F5804-45B8-4AB4-8418-B2C8ACB50FA0}" type="slidenum">
              <a:rPr lang="en-US" altLang="en-US"/>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en-US" altLang="en-US"/>
          </a:p>
        </p:txBody>
      </p:sp>
      <p:sp>
        <p:nvSpPr>
          <p:cNvPr id="3" name="Slide Number Placeholder 2"/>
          <p:cNvSpPr>
            <a:spLocks noGrp="1"/>
          </p:cNvSpPr>
          <p:nvPr>
            <p:ph type="sldNum" sz="quarter" idx="11"/>
          </p:nvPr>
        </p:nvSpPr>
        <p:spPr/>
        <p:txBody>
          <a:bodyPr/>
          <a:lstStyle>
            <a:lvl1pPr>
              <a:defRPr/>
            </a:lvl1pPr>
          </a:lstStyle>
          <a:p>
            <a:fld id="{64064CA4-FB14-4582-B420-3AAADC01A2FD}" type="slidenum">
              <a:rPr lang="en-US" altLang="en-US"/>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F8852192-2825-48F4-856D-178285085B6C}" type="slidenum">
              <a:rPr lang="en-US" altLang="en-US"/>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EBC6C5E7-020A-4381-8218-D1348DBDA544}" type="slidenum">
              <a:rPr lang="en-US" altLang="en-US"/>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344066" name="Rectangle 2"/>
          <p:cNvSpPr>
            <a:spLocks noGrp="1" noChangeArrowheads="1"/>
          </p:cNvSpPr>
          <p:nvPr>
            <p:ph type="title"/>
          </p:nvPr>
        </p:nvSpPr>
        <p:spPr bwMode="auto">
          <a:xfrm>
            <a:off x="457200" y="685800"/>
            <a:ext cx="8229600" cy="7318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44067" name="Rectangle 3"/>
          <p:cNvSpPr>
            <a:spLocks noGrp="1" noChangeArrowheads="1"/>
          </p:cNvSpPr>
          <p:nvPr>
            <p:ph type="body" idx="1"/>
          </p:nvPr>
        </p:nvSpPr>
        <p:spPr bwMode="auto">
          <a:xfrm>
            <a:off x="457200" y="1600200"/>
            <a:ext cx="8229600" cy="3581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44075" name="Rectangle 11"/>
          <p:cNvSpPr>
            <a:spLocks noGrp="1" noChangeArrowheads="1"/>
          </p:cNvSpPr>
          <p:nvPr>
            <p:ph type="ftr" sz="quarter" idx="3"/>
          </p:nvPr>
        </p:nvSpPr>
        <p:spPr bwMode="auto">
          <a:xfrm>
            <a:off x="6248400" y="68580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latin typeface="+mn-lt"/>
              </a:defRPr>
            </a:lvl1pPr>
          </a:lstStyle>
          <a:p>
            <a:endParaRPr lang="en-US" altLang="en-US"/>
          </a:p>
        </p:txBody>
      </p:sp>
      <p:sp>
        <p:nvSpPr>
          <p:cNvPr id="344076" name="Rectangle 12"/>
          <p:cNvSpPr>
            <a:spLocks noGrp="1" noChangeArrowheads="1"/>
          </p:cNvSpPr>
          <p:nvPr>
            <p:ph type="sldNum" sz="quarter" idx="4"/>
          </p:nvPr>
        </p:nvSpPr>
        <p:spPr bwMode="auto">
          <a:xfrm>
            <a:off x="0" y="6858000"/>
            <a:ext cx="381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a:latin typeface="+mn-lt"/>
              </a:defRPr>
            </a:lvl1pPr>
          </a:lstStyle>
          <a:p>
            <a:fld id="{48C4CCEE-2E6F-4C85-AD97-422D6ABDAC84}"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Lst>
  <p:timing>
    <p:tnLst>
      <p:par>
        <p:cTn id="1" dur="indefinite" restart="never" nodeType="tmRoot"/>
      </p:par>
    </p:tnLst>
  </p:timing>
  <p:txStyles>
    <p:titleStyle>
      <a:lvl1pPr algn="ctr" rtl="0" fontAlgn="base">
        <a:spcBef>
          <a:spcPct val="0"/>
        </a:spcBef>
        <a:spcAft>
          <a:spcPct val="0"/>
        </a:spcAft>
        <a:defRPr sz="4000">
          <a:solidFill>
            <a:schemeClr val="tx2"/>
          </a:solidFill>
          <a:latin typeface="+mj-lt"/>
          <a:ea typeface="+mj-ea"/>
          <a:cs typeface="+mj-cs"/>
        </a:defRPr>
      </a:lvl1pPr>
      <a:lvl2pPr algn="ctr" rtl="0" fontAlgn="base">
        <a:spcBef>
          <a:spcPct val="0"/>
        </a:spcBef>
        <a:spcAft>
          <a:spcPct val="0"/>
        </a:spcAft>
        <a:defRPr sz="4000">
          <a:solidFill>
            <a:schemeClr val="tx2"/>
          </a:solidFill>
          <a:latin typeface="Times" charset="0"/>
        </a:defRPr>
      </a:lvl2pPr>
      <a:lvl3pPr algn="ctr" rtl="0" fontAlgn="base">
        <a:spcBef>
          <a:spcPct val="0"/>
        </a:spcBef>
        <a:spcAft>
          <a:spcPct val="0"/>
        </a:spcAft>
        <a:defRPr sz="4000">
          <a:solidFill>
            <a:schemeClr val="tx2"/>
          </a:solidFill>
          <a:latin typeface="Times" charset="0"/>
        </a:defRPr>
      </a:lvl3pPr>
      <a:lvl4pPr algn="ctr" rtl="0" fontAlgn="base">
        <a:spcBef>
          <a:spcPct val="0"/>
        </a:spcBef>
        <a:spcAft>
          <a:spcPct val="0"/>
        </a:spcAft>
        <a:defRPr sz="4000">
          <a:solidFill>
            <a:schemeClr val="tx2"/>
          </a:solidFill>
          <a:latin typeface="Times" charset="0"/>
        </a:defRPr>
      </a:lvl4pPr>
      <a:lvl5pPr algn="ctr" rtl="0" fontAlgn="base">
        <a:spcBef>
          <a:spcPct val="0"/>
        </a:spcBef>
        <a:spcAft>
          <a:spcPct val="0"/>
        </a:spcAft>
        <a:defRPr sz="4000">
          <a:solidFill>
            <a:schemeClr val="tx2"/>
          </a:solidFill>
          <a:latin typeface="Times" charset="0"/>
        </a:defRPr>
      </a:lvl5pPr>
      <a:lvl6pPr marL="457200" algn="ctr" rtl="0" fontAlgn="base">
        <a:spcBef>
          <a:spcPct val="0"/>
        </a:spcBef>
        <a:spcAft>
          <a:spcPct val="0"/>
        </a:spcAft>
        <a:defRPr sz="4000">
          <a:solidFill>
            <a:schemeClr val="tx2"/>
          </a:solidFill>
          <a:latin typeface="Times" charset="0"/>
        </a:defRPr>
      </a:lvl6pPr>
      <a:lvl7pPr marL="914400" algn="ctr" rtl="0" fontAlgn="base">
        <a:spcBef>
          <a:spcPct val="0"/>
        </a:spcBef>
        <a:spcAft>
          <a:spcPct val="0"/>
        </a:spcAft>
        <a:defRPr sz="4000">
          <a:solidFill>
            <a:schemeClr val="tx2"/>
          </a:solidFill>
          <a:latin typeface="Times" charset="0"/>
        </a:defRPr>
      </a:lvl7pPr>
      <a:lvl8pPr marL="1371600" algn="ctr" rtl="0" fontAlgn="base">
        <a:spcBef>
          <a:spcPct val="0"/>
        </a:spcBef>
        <a:spcAft>
          <a:spcPct val="0"/>
        </a:spcAft>
        <a:defRPr sz="4000">
          <a:solidFill>
            <a:schemeClr val="tx2"/>
          </a:solidFill>
          <a:latin typeface="Times" charset="0"/>
        </a:defRPr>
      </a:lvl8pPr>
      <a:lvl9pPr marL="1828800" algn="ctr" rtl="0" fontAlgn="base">
        <a:spcBef>
          <a:spcPct val="0"/>
        </a:spcBef>
        <a:spcAft>
          <a:spcPct val="0"/>
        </a:spcAft>
        <a:defRPr sz="4000">
          <a:solidFill>
            <a:schemeClr val="tx2"/>
          </a:solidFill>
          <a:latin typeface="Times" charset="0"/>
        </a:defRPr>
      </a:lvl9pPr>
    </p:titleStyle>
    <p:bodyStyle>
      <a:lvl1pPr marL="342900" indent="-342900" algn="l" rtl="0" fontAlgn="base">
        <a:spcBef>
          <a:spcPct val="20000"/>
        </a:spcBef>
        <a:spcAft>
          <a:spcPct val="0"/>
        </a:spcAft>
        <a:buChar char="•"/>
        <a:defRPr sz="3600">
          <a:solidFill>
            <a:schemeClr val="tx1"/>
          </a:solidFill>
          <a:latin typeface="+mn-lt"/>
          <a:ea typeface="+mn-ea"/>
          <a:cs typeface="+mn-cs"/>
        </a:defRPr>
      </a:lvl1pPr>
      <a:lvl2pPr marL="742950" indent="-285750" algn="l" rtl="0" fontAlgn="base">
        <a:spcBef>
          <a:spcPct val="20000"/>
        </a:spcBef>
        <a:spcAft>
          <a:spcPct val="0"/>
        </a:spcAft>
        <a:buChar char="–"/>
        <a:defRPr sz="3600">
          <a:solidFill>
            <a:schemeClr val="tx1"/>
          </a:solidFill>
          <a:latin typeface="+mn-lt"/>
        </a:defRPr>
      </a:lvl2pPr>
      <a:lvl3pPr marL="1143000" indent="-228600" algn="l" rtl="0" fontAlgn="base">
        <a:spcBef>
          <a:spcPct val="20000"/>
        </a:spcBef>
        <a:spcAft>
          <a:spcPct val="0"/>
        </a:spcAft>
        <a:buChar char="•"/>
        <a:defRPr sz="3600">
          <a:solidFill>
            <a:schemeClr val="tx1"/>
          </a:solidFill>
          <a:latin typeface="+mn-lt"/>
        </a:defRPr>
      </a:lvl3pPr>
      <a:lvl4pPr marL="1600200" indent="-228600" algn="l" rtl="0" fontAlgn="base">
        <a:spcBef>
          <a:spcPct val="20000"/>
        </a:spcBef>
        <a:spcAft>
          <a:spcPct val="0"/>
        </a:spcAft>
        <a:buChar char="–"/>
        <a:defRPr sz="3600">
          <a:solidFill>
            <a:schemeClr val="tx1"/>
          </a:solidFill>
          <a:latin typeface="+mn-lt"/>
        </a:defRPr>
      </a:lvl4pPr>
      <a:lvl5pPr marL="2057400" indent="-228600" algn="l" rtl="0" fontAlgn="base">
        <a:spcBef>
          <a:spcPct val="20000"/>
        </a:spcBef>
        <a:spcAft>
          <a:spcPct val="0"/>
        </a:spcAft>
        <a:buChar char="»"/>
        <a:defRPr sz="3600">
          <a:solidFill>
            <a:schemeClr val="tx1"/>
          </a:solidFill>
          <a:latin typeface="+mn-lt"/>
        </a:defRPr>
      </a:lvl5pPr>
      <a:lvl6pPr marL="2514600" indent="-228600" algn="l" rtl="0" fontAlgn="base">
        <a:spcBef>
          <a:spcPct val="20000"/>
        </a:spcBef>
        <a:spcAft>
          <a:spcPct val="0"/>
        </a:spcAft>
        <a:buChar char="»"/>
        <a:defRPr sz="3600">
          <a:solidFill>
            <a:schemeClr val="tx1"/>
          </a:solidFill>
          <a:latin typeface="+mn-lt"/>
        </a:defRPr>
      </a:lvl6pPr>
      <a:lvl7pPr marL="2971800" indent="-228600" algn="l" rtl="0" fontAlgn="base">
        <a:spcBef>
          <a:spcPct val="20000"/>
        </a:spcBef>
        <a:spcAft>
          <a:spcPct val="0"/>
        </a:spcAft>
        <a:buChar char="»"/>
        <a:defRPr sz="3600">
          <a:solidFill>
            <a:schemeClr val="tx1"/>
          </a:solidFill>
          <a:latin typeface="+mn-lt"/>
        </a:defRPr>
      </a:lvl7pPr>
      <a:lvl8pPr marL="3429000" indent="-228600" algn="l" rtl="0" fontAlgn="base">
        <a:spcBef>
          <a:spcPct val="20000"/>
        </a:spcBef>
        <a:spcAft>
          <a:spcPct val="0"/>
        </a:spcAft>
        <a:buChar char="»"/>
        <a:defRPr sz="3600">
          <a:solidFill>
            <a:schemeClr val="tx1"/>
          </a:solidFill>
          <a:latin typeface="+mn-lt"/>
        </a:defRPr>
      </a:lvl8pPr>
      <a:lvl9pPr marL="3886200" indent="-228600" algn="l" rtl="0" fontAlgn="base">
        <a:spcBef>
          <a:spcPct val="20000"/>
        </a:spcBef>
        <a:spcAft>
          <a:spcPct val="0"/>
        </a:spcAft>
        <a:buChar char="»"/>
        <a:defRPr sz="3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DA0442-C43F-42BC-B9A5-6D32423E59B7}" type="datetimeFigureOut">
              <a:rPr lang="en-US" smtClean="0"/>
              <a:t>9/2/2014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C4CCEE-2E6F-4C85-AD97-422D6ABDAC84}" type="slidenum">
              <a:rPr lang="en-US" altLang="en-US" smtClean="0"/>
              <a:pPr/>
              <a:t>‹#›</a:t>
            </a:fld>
            <a:endParaRPr lang="en-US"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14.png"/><Relationship Id="rId5" Type="http://schemas.openxmlformats.org/officeDocument/2006/relationships/audio" Target="../media/audio2.wav"/><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6.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jpeg"/><Relationship Id="rId1" Type="http://schemas.openxmlformats.org/officeDocument/2006/relationships/slideLayout" Target="../slideLayouts/slideLayout16.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hyperlink" Target="http://www.youtube.com/watch?v=atOSro3_W7c" TargetMode="External"/><Relationship Id="rId2" Type="http://schemas.openxmlformats.org/officeDocument/2006/relationships/image" Target="../media/image26.gif"/><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hyperlink" Target="http://images.google.com/imgres?imgurl=http://www.hubtesting.net/yahoo_site_admin/assets/images/bacteria.94120838_std.jpg&amp;imgrefurl=http://www.hubtesting.net/&amp;usg=__tfvLk_Ef7llzOHKxa8nItOvaxJo=&amp;h=441&amp;w=560&amp;sz=67&amp;hl=en&amp;start=2&amp;um=1&amp;tbnid=6repzbuF4HcZiM:&amp;tbnh=105&amp;tbnw=133&amp;prev=/images?q=bacteria&amp;um=1&amp;hl=en&amp;rlz=1T4DMUS_enUS292US293&amp;sa=N" TargetMode="External"/><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hyperlink" Target="http://wn.com/homeostasis?upload_time=all_time&amp;orderby=published" TargetMode="External"/><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33.png"/><Relationship Id="rId5" Type="http://schemas.microsoft.com/office/2007/relationships/hdphoto" Target="../media/hdphoto1.wdp"/><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audio" Target="../media/audio4.wav"/><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14.png"/><Relationship Id="rId5" Type="http://schemas.openxmlformats.org/officeDocument/2006/relationships/audio" Target="../media/audio3.wav"/><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6.png"/><Relationship Id="rId1" Type="http://schemas.openxmlformats.org/officeDocument/2006/relationships/slideLayout" Target="../slideLayouts/slideLayout14.xml"/><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png"/><Relationship Id="rId1" Type="http://schemas.openxmlformats.org/officeDocument/2006/relationships/slideLayout" Target="../slideLayouts/slideLayout14.xml"/><Relationship Id="rId5" Type="http://schemas.openxmlformats.org/officeDocument/2006/relationships/image" Target="../media/image47.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8.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png"/><Relationship Id="rId1" Type="http://schemas.openxmlformats.org/officeDocument/2006/relationships/slideLayout" Target="../slideLayouts/slideLayout14.xml"/><Relationship Id="rId5" Type="http://schemas.openxmlformats.org/officeDocument/2006/relationships/image" Target="../media/image48.jpeg"/><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png"/><Relationship Id="rId1" Type="http://schemas.openxmlformats.org/officeDocument/2006/relationships/slideLayout" Target="../slideLayouts/slideLayout14.xml"/><Relationship Id="rId5" Type="http://schemas.openxmlformats.org/officeDocument/2006/relationships/image" Target="../media/image49.jpeg"/><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51.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hyperlink" Target="http://www.youtube.com/watch?v=Pdy2_vi0FfM&amp;feature=related" TargetMode="External"/><Relationship Id="rId2" Type="http://schemas.openxmlformats.org/officeDocument/2006/relationships/hyperlink" Target="http://www.youtube.com/watch?v=6V2eCFsDkK0" TargetMode="External"/><Relationship Id="rId1" Type="http://schemas.openxmlformats.org/officeDocument/2006/relationships/slideLayout" Target="../slideLayouts/slideLayout16.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hyperlink" Target="http://video.search.yahoo.com/video/play;_ylt=A2KLqIKak0NQpTwA2Qn7w8QF;_ylu=X3oDMTBrc3VyamVwBHNlYwNzcgRzbGsDdmlkBHZ0aWQD?p=hammer+feather+moon&amp;vid=287705AEC2B2A1BD69B3287705AEC2B2A1BD69B3&amp;l=00:36&amp;turl=http://ts4.mm.bing.net/videos/thumbnail.aspx?q=4645901180076267&amp;id=2c3f47e30a49dfcdea7c11e69cd41875&amp;bid=s2m9obLCrgV3KA&amp;bn=LargeThumb&amp;url=http://www.youtube.com/watch?v=2cobhLePKys&amp;rurl=http://www.youtube.com/watch?v=2cobhLePKys&amp;tit=The+hammer-feather+drop&amp;c=17&amp;sigr=11a2bvnh3&amp;b=31&amp;fr=yfp-t-701" TargetMode="External"/></Relationships>
</file>

<file path=ppt/slides/_rels/slide35.xml.rels><?xml version="1.0" encoding="UTF-8" standalone="yes"?>
<Relationships xmlns="http://schemas.openxmlformats.org/package/2006/relationships"><Relationship Id="rId2" Type="http://schemas.openxmlformats.org/officeDocument/2006/relationships/hyperlink" Target="http://www.youtube.com/watch?v=GdGBcS0avAU&amp;feature=related" TargetMode="Externa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51.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8.xml"/><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51.jpeg"/></Relationships>
</file>

<file path=ppt/slides/_rels/slide42.xml.rels><?xml version="1.0" encoding="UTF-8" standalone="yes"?>
<Relationships xmlns="http://schemas.openxmlformats.org/package/2006/relationships"><Relationship Id="rId3" Type="http://schemas.openxmlformats.org/officeDocument/2006/relationships/image" Target="../media/image50.jpeg"/><Relationship Id="rId7"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audio" Target="../media/audio5.wav"/><Relationship Id="rId5" Type="http://schemas.openxmlformats.org/officeDocument/2006/relationships/image" Target="../media/image56.jpeg"/><Relationship Id="rId4" Type="http://schemas.openxmlformats.org/officeDocument/2006/relationships/image" Target="../media/image51.jpeg"/></Relationships>
</file>

<file path=ppt/slides/_rels/slide4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51.jpeg"/></Relationships>
</file>

<file path=ppt/slides/_rels/slide4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51.jpeg"/></Relationships>
</file>

<file path=ppt/slides/_rels/slide4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9.jpeg"/><Relationship Id="rId1" Type="http://schemas.openxmlformats.org/officeDocument/2006/relationships/slideLayout" Target="../slideLayouts/slideLayout17.xml"/><Relationship Id="rId6" Type="http://schemas.openxmlformats.org/officeDocument/2006/relationships/image" Target="../media/image60.jpeg"/><Relationship Id="rId5" Type="http://schemas.openxmlformats.org/officeDocument/2006/relationships/image" Target="../media/image51.jpeg"/><Relationship Id="rId4" Type="http://schemas.openxmlformats.org/officeDocument/2006/relationships/image" Target="../media/image50.jpeg"/></Relationships>
</file>

<file path=ppt/slides/_rels/slide4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8.xml"/><Relationship Id="rId4" Type="http://schemas.openxmlformats.org/officeDocument/2006/relationships/image" Target="../media/image9.gif"/></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51.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hyperlink" Target="http://www.youtube.com/watch?feature=endscreen&amp;v=22r1zWOYiRM&amp;NR=1" TargetMode="Externa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50.jpeg"/><Relationship Id="rId7" Type="http://schemas.openxmlformats.org/officeDocument/2006/relationships/image" Target="../media/image67.jpe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51.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50.jpeg"/></Relationships>
</file>

<file path=ppt/slides/_rels/slide5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50.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70.jpeg"/></Relationships>
</file>

<file path=ppt/slides/_rels/slide6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70.jpeg"/></Relationships>
</file>

<file path=ppt/slides/_rels/slide6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70.jpeg"/></Relationships>
</file>

<file path=ppt/slides/_rels/slide6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2.png"/><Relationship Id="rId1" Type="http://schemas.openxmlformats.org/officeDocument/2006/relationships/slideLayout" Target="../slideLayouts/slideLayout14.xml"/><Relationship Id="rId5" Type="http://schemas.openxmlformats.org/officeDocument/2006/relationships/image" Target="../media/image71.jpeg"/><Relationship Id="rId4" Type="http://schemas.openxmlformats.org/officeDocument/2006/relationships/image" Target="../media/image70.jpeg"/></Relationships>
</file>

<file path=ppt/slides/_rels/slide6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2.png"/><Relationship Id="rId1" Type="http://schemas.openxmlformats.org/officeDocument/2006/relationships/slideLayout" Target="../slideLayouts/slideLayout14.xml"/><Relationship Id="rId6" Type="http://schemas.microsoft.com/office/2007/relationships/hdphoto" Target="../media/hdphoto2.wdp"/><Relationship Id="rId5" Type="http://schemas.openxmlformats.org/officeDocument/2006/relationships/image" Target="../media/image73.jpeg"/><Relationship Id="rId4" Type="http://schemas.openxmlformats.org/officeDocument/2006/relationships/image" Target="../media/image70.jpeg"/></Relationships>
</file>

<file path=ppt/slides/_rels/slide6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70.jpeg"/></Relationships>
</file>

<file path=ppt/slides/_rels/slide6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4.xml"/><Relationship Id="rId4" Type="http://schemas.openxmlformats.org/officeDocument/2006/relationships/image" Target="../media/image74.png"/></Relationships>
</file>

<file path=ppt/slides/_rels/slide6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4.xml"/><Relationship Id="rId5" Type="http://schemas.openxmlformats.org/officeDocument/2006/relationships/image" Target="../media/image76.jpeg"/><Relationship Id="rId4" Type="http://schemas.openxmlformats.org/officeDocument/2006/relationships/image" Target="../media/image75.jpeg"/></Relationships>
</file>

<file path=ppt/slides/_rels/slide6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70.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4.jpeg"/></Relationships>
</file>

<file path=ppt/slides/_rels/slide7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4.xml"/><Relationship Id="rId4" Type="http://schemas.openxmlformats.org/officeDocument/2006/relationships/image" Target="../media/image77.jpeg"/></Relationships>
</file>

<file path=ppt/slides/_rels/slide7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2.png"/><Relationship Id="rId1" Type="http://schemas.openxmlformats.org/officeDocument/2006/relationships/slideLayout" Target="../slideLayouts/slideLayout16.xml"/><Relationship Id="rId4" Type="http://schemas.openxmlformats.org/officeDocument/2006/relationships/image" Target="../media/image70.jpeg"/></Relationships>
</file>

<file path=ppt/slides/_rels/slide7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4.xml"/><Relationship Id="rId4" Type="http://schemas.openxmlformats.org/officeDocument/2006/relationships/image" Target="../media/image80.jpeg"/></Relationships>
</file>

<file path=ppt/slides/_rels/slide7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14.xml"/><Relationship Id="rId4" Type="http://schemas.openxmlformats.org/officeDocument/2006/relationships/image" Target="../media/image83.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png"/><Relationship Id="rId1" Type="http://schemas.openxmlformats.org/officeDocument/2006/relationships/slideLayout" Target="../slideLayouts/slideLayout18.xml"/><Relationship Id="rId6" Type="http://schemas.microsoft.com/office/2007/relationships/hdphoto" Target="../media/hdphoto2.wdp"/><Relationship Id="rId5" Type="http://schemas.openxmlformats.org/officeDocument/2006/relationships/image" Target="../media/image84.jpeg"/><Relationship Id="rId4" Type="http://schemas.openxmlformats.org/officeDocument/2006/relationships/image" Target="../media/image69.jpeg"/></Relationships>
</file>

<file path=ppt/slides/_rels/slide7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slide" Target="slide10.xml"/><Relationship Id="rId7" Type="http://schemas.openxmlformats.org/officeDocument/2006/relationships/image" Target="../media/image2.png"/><Relationship Id="rId2" Type="http://schemas.openxmlformats.org/officeDocument/2006/relationships/image" Target="../media/image85.png"/><Relationship Id="rId1" Type="http://schemas.openxmlformats.org/officeDocument/2006/relationships/slideLayout" Target="../slideLayouts/slideLayout18.xml"/><Relationship Id="rId6" Type="http://schemas.openxmlformats.org/officeDocument/2006/relationships/image" Target="../media/image88.png"/><Relationship Id="rId11" Type="http://schemas.openxmlformats.org/officeDocument/2006/relationships/image" Target="../media/image69.jpeg"/><Relationship Id="rId5" Type="http://schemas.openxmlformats.org/officeDocument/2006/relationships/image" Target="../media/image87.png"/><Relationship Id="rId10" Type="http://schemas.openxmlformats.org/officeDocument/2006/relationships/image" Target="../media/image89.png"/><Relationship Id="rId4" Type="http://schemas.openxmlformats.org/officeDocument/2006/relationships/image" Target="../media/image86.png"/><Relationship Id="rId9" Type="http://schemas.openxmlformats.org/officeDocument/2006/relationships/hyperlink" Target="RESOURCES.ppt" TargetMode="External"/></Relationships>
</file>

<file path=ppt/slides/_rels/slide78.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slide" Target="slide10.xml"/><Relationship Id="rId7" Type="http://schemas.openxmlformats.org/officeDocument/2006/relationships/image" Target="../media/image2.png"/><Relationship Id="rId2" Type="http://schemas.openxmlformats.org/officeDocument/2006/relationships/image" Target="../media/image85.png"/><Relationship Id="rId1" Type="http://schemas.openxmlformats.org/officeDocument/2006/relationships/slideLayout" Target="../slideLayouts/slideLayout18.xml"/><Relationship Id="rId6" Type="http://schemas.openxmlformats.org/officeDocument/2006/relationships/image" Target="../media/image88.png"/><Relationship Id="rId11" Type="http://schemas.openxmlformats.org/officeDocument/2006/relationships/image" Target="../media/image3.jpeg"/><Relationship Id="rId5" Type="http://schemas.openxmlformats.org/officeDocument/2006/relationships/image" Target="../media/image87.png"/><Relationship Id="rId10" Type="http://schemas.openxmlformats.org/officeDocument/2006/relationships/image" Target="../media/image89.png"/><Relationship Id="rId4" Type="http://schemas.openxmlformats.org/officeDocument/2006/relationships/image" Target="../media/image86.png"/><Relationship Id="rId9" Type="http://schemas.openxmlformats.org/officeDocument/2006/relationships/hyperlink" Target="RESOURCES.ppt" TargetMode="External"/></Relationships>
</file>

<file path=ppt/slides/_rels/slide79.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slide" Target="slide10.xml"/><Relationship Id="rId7" Type="http://schemas.openxmlformats.org/officeDocument/2006/relationships/image" Target="../media/image2.png"/><Relationship Id="rId2" Type="http://schemas.openxmlformats.org/officeDocument/2006/relationships/image" Target="../media/image85.png"/><Relationship Id="rId1" Type="http://schemas.openxmlformats.org/officeDocument/2006/relationships/slideLayout" Target="../slideLayouts/slideLayout18.xml"/><Relationship Id="rId6" Type="http://schemas.openxmlformats.org/officeDocument/2006/relationships/image" Target="../media/image88.png"/><Relationship Id="rId11" Type="http://schemas.openxmlformats.org/officeDocument/2006/relationships/image" Target="../media/image50.jpeg"/><Relationship Id="rId5" Type="http://schemas.openxmlformats.org/officeDocument/2006/relationships/image" Target="../media/image87.png"/><Relationship Id="rId10" Type="http://schemas.openxmlformats.org/officeDocument/2006/relationships/image" Target="../media/image89.png"/><Relationship Id="rId4" Type="http://schemas.openxmlformats.org/officeDocument/2006/relationships/image" Target="../media/image86.png"/><Relationship Id="rId9" Type="http://schemas.openxmlformats.org/officeDocument/2006/relationships/hyperlink" Target="RESOURCES.pp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audio" Target="../media/audio1.wav"/><Relationship Id="rId5" Type="http://schemas.openxmlformats.org/officeDocument/2006/relationships/image" Target="../media/image13.jpeg"/><Relationship Id="rId4" Type="http://schemas.openxmlformats.org/officeDocument/2006/relationships/image" Target="../media/image4.jpeg"/></Relationships>
</file>

<file path=ppt/slides/_rels/slide80.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slide" Target="slide10.xml"/><Relationship Id="rId7" Type="http://schemas.openxmlformats.org/officeDocument/2006/relationships/image" Target="../media/image2.png"/><Relationship Id="rId2" Type="http://schemas.openxmlformats.org/officeDocument/2006/relationships/image" Target="../media/image85.png"/><Relationship Id="rId1" Type="http://schemas.openxmlformats.org/officeDocument/2006/relationships/slideLayout" Target="../slideLayouts/slideLayout18.xml"/><Relationship Id="rId6" Type="http://schemas.openxmlformats.org/officeDocument/2006/relationships/image" Target="../media/image88.png"/><Relationship Id="rId11" Type="http://schemas.openxmlformats.org/officeDocument/2006/relationships/image" Target="../media/image50.jpeg"/><Relationship Id="rId5" Type="http://schemas.openxmlformats.org/officeDocument/2006/relationships/image" Target="../media/image87.png"/><Relationship Id="rId10" Type="http://schemas.openxmlformats.org/officeDocument/2006/relationships/image" Target="../media/image89.png"/><Relationship Id="rId4" Type="http://schemas.openxmlformats.org/officeDocument/2006/relationships/image" Target="../media/image86.png"/><Relationship Id="rId9" Type="http://schemas.openxmlformats.org/officeDocument/2006/relationships/hyperlink" Target="RESOURCES.ppt" TargetMode="External"/></Relationships>
</file>

<file path=ppt/slides/_rels/slide81.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slide" Target="slide10.xml"/><Relationship Id="rId7" Type="http://schemas.openxmlformats.org/officeDocument/2006/relationships/image" Target="../media/image2.png"/><Relationship Id="rId2" Type="http://schemas.openxmlformats.org/officeDocument/2006/relationships/image" Target="../media/image85.png"/><Relationship Id="rId1" Type="http://schemas.openxmlformats.org/officeDocument/2006/relationships/slideLayout" Target="../slideLayouts/slideLayout18.xml"/><Relationship Id="rId6" Type="http://schemas.openxmlformats.org/officeDocument/2006/relationships/image" Target="../media/image88.png"/><Relationship Id="rId11" Type="http://schemas.openxmlformats.org/officeDocument/2006/relationships/image" Target="../media/image69.jpeg"/><Relationship Id="rId5" Type="http://schemas.openxmlformats.org/officeDocument/2006/relationships/image" Target="../media/image87.png"/><Relationship Id="rId10" Type="http://schemas.openxmlformats.org/officeDocument/2006/relationships/image" Target="../media/image89.png"/><Relationship Id="rId4" Type="http://schemas.openxmlformats.org/officeDocument/2006/relationships/image" Target="../media/image86.png"/><Relationship Id="rId9" Type="http://schemas.openxmlformats.org/officeDocument/2006/relationships/hyperlink" Target="RESOURCES.ppt" TargetMode="External"/></Relationships>
</file>

<file path=ppt/slides/_rels/slide82.xml.rels><?xml version="1.0" encoding="UTF-8" standalone="yes"?>
<Relationships xmlns="http://schemas.openxmlformats.org/package/2006/relationships"><Relationship Id="rId8" Type="http://schemas.openxmlformats.org/officeDocument/2006/relationships/hyperlink" Target="RESOURCES.ppt" TargetMode="External"/><Relationship Id="rId3" Type="http://schemas.openxmlformats.org/officeDocument/2006/relationships/slide" Target="slide10.xml"/><Relationship Id="rId7" Type="http://schemas.openxmlformats.org/officeDocument/2006/relationships/image" Target="../media/image2.png"/><Relationship Id="rId12" Type="http://schemas.openxmlformats.org/officeDocument/2006/relationships/image" Target="../media/image93.jpeg"/><Relationship Id="rId2" Type="http://schemas.openxmlformats.org/officeDocument/2006/relationships/image" Target="../media/image85.png"/><Relationship Id="rId1" Type="http://schemas.openxmlformats.org/officeDocument/2006/relationships/slideLayout" Target="../slideLayouts/slideLayout14.xml"/><Relationship Id="rId6" Type="http://schemas.openxmlformats.org/officeDocument/2006/relationships/image" Target="../media/image88.png"/><Relationship Id="rId11" Type="http://schemas.openxmlformats.org/officeDocument/2006/relationships/image" Target="../media/image92.png"/><Relationship Id="rId5" Type="http://schemas.openxmlformats.org/officeDocument/2006/relationships/image" Target="../media/image87.png"/><Relationship Id="rId10" Type="http://schemas.openxmlformats.org/officeDocument/2006/relationships/image" Target="../media/image91.jpeg"/><Relationship Id="rId4" Type="http://schemas.openxmlformats.org/officeDocument/2006/relationships/image" Target="../media/image86.png"/><Relationship Id="rId9" Type="http://schemas.openxmlformats.org/officeDocument/2006/relationships/image" Target="../media/image89.png"/></Relationships>
</file>

<file path=ppt/slides/_rels/slide8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2.png"/><Relationship Id="rId1" Type="http://schemas.openxmlformats.org/officeDocument/2006/relationships/slideLayout" Target="../slideLayouts/slideLayout14.xml"/><Relationship Id="rId4" Type="http://schemas.openxmlformats.org/officeDocument/2006/relationships/image" Target="../media/image93.jpeg"/></Relationships>
</file>

<file path=ppt/slides/_rels/slide84.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slide" Target="slide3.xml"/><Relationship Id="rId7" Type="http://schemas.openxmlformats.org/officeDocument/2006/relationships/image" Target="../media/image2.png"/><Relationship Id="rId2" Type="http://schemas.openxmlformats.org/officeDocument/2006/relationships/image" Target="../media/image85.png"/><Relationship Id="rId1" Type="http://schemas.openxmlformats.org/officeDocument/2006/relationships/slideLayout" Target="../slideLayouts/slideLayout18.xml"/><Relationship Id="rId6" Type="http://schemas.openxmlformats.org/officeDocument/2006/relationships/image" Target="../media/image88.png"/><Relationship Id="rId11" Type="http://schemas.openxmlformats.org/officeDocument/2006/relationships/image" Target="../media/image3.jpeg"/><Relationship Id="rId5" Type="http://schemas.openxmlformats.org/officeDocument/2006/relationships/image" Target="../media/image87.png"/><Relationship Id="rId10" Type="http://schemas.openxmlformats.org/officeDocument/2006/relationships/image" Target="../media/image89.png"/><Relationship Id="rId4" Type="http://schemas.openxmlformats.org/officeDocument/2006/relationships/image" Target="../media/image86.png"/><Relationship Id="rId9" Type="http://schemas.openxmlformats.org/officeDocument/2006/relationships/hyperlink" Target="RESOURCES.ppt" TargetMode="External"/></Relationships>
</file>

<file path=ppt/slides/_rels/slide85.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slide" Target="slide3.xml"/><Relationship Id="rId7" Type="http://schemas.openxmlformats.org/officeDocument/2006/relationships/image" Target="../media/image2.png"/><Relationship Id="rId2" Type="http://schemas.openxmlformats.org/officeDocument/2006/relationships/image" Target="../media/image85.png"/><Relationship Id="rId1" Type="http://schemas.openxmlformats.org/officeDocument/2006/relationships/slideLayout" Target="../slideLayouts/slideLayout18.xml"/><Relationship Id="rId6" Type="http://schemas.openxmlformats.org/officeDocument/2006/relationships/image" Target="../media/image88.png"/><Relationship Id="rId11" Type="http://schemas.openxmlformats.org/officeDocument/2006/relationships/image" Target="../media/image50.jpeg"/><Relationship Id="rId5" Type="http://schemas.openxmlformats.org/officeDocument/2006/relationships/image" Target="../media/image87.png"/><Relationship Id="rId10" Type="http://schemas.openxmlformats.org/officeDocument/2006/relationships/image" Target="../media/image89.png"/><Relationship Id="rId4" Type="http://schemas.openxmlformats.org/officeDocument/2006/relationships/image" Target="../media/image86.png"/><Relationship Id="rId9" Type="http://schemas.openxmlformats.org/officeDocument/2006/relationships/hyperlink" Target="RESOURCES.ppt" TargetMode="External"/></Relationships>
</file>

<file path=ppt/slides/_rels/slide86.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slide" Target="slide3.xml"/><Relationship Id="rId7" Type="http://schemas.openxmlformats.org/officeDocument/2006/relationships/image" Target="../media/image2.png"/><Relationship Id="rId2" Type="http://schemas.openxmlformats.org/officeDocument/2006/relationships/image" Target="../media/image85.png"/><Relationship Id="rId1" Type="http://schemas.openxmlformats.org/officeDocument/2006/relationships/slideLayout" Target="../slideLayouts/slideLayout18.xml"/><Relationship Id="rId6" Type="http://schemas.openxmlformats.org/officeDocument/2006/relationships/image" Target="../media/image88.png"/><Relationship Id="rId11" Type="http://schemas.openxmlformats.org/officeDocument/2006/relationships/image" Target="../media/image50.jpeg"/><Relationship Id="rId5" Type="http://schemas.openxmlformats.org/officeDocument/2006/relationships/image" Target="../media/image87.png"/><Relationship Id="rId10" Type="http://schemas.openxmlformats.org/officeDocument/2006/relationships/image" Target="../media/image89.png"/><Relationship Id="rId4" Type="http://schemas.openxmlformats.org/officeDocument/2006/relationships/image" Target="../media/image86.png"/><Relationship Id="rId9" Type="http://schemas.openxmlformats.org/officeDocument/2006/relationships/hyperlink" Target="RESOURCES.ppt" TargetMode="External"/></Relationships>
</file>

<file path=ppt/slides/_rels/slide87.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slide" Target="slide3.xml"/><Relationship Id="rId7" Type="http://schemas.openxmlformats.org/officeDocument/2006/relationships/image" Target="../media/image2.png"/><Relationship Id="rId2" Type="http://schemas.openxmlformats.org/officeDocument/2006/relationships/image" Target="../media/image85.png"/><Relationship Id="rId1" Type="http://schemas.openxmlformats.org/officeDocument/2006/relationships/slideLayout" Target="../slideLayouts/slideLayout18.xml"/><Relationship Id="rId6" Type="http://schemas.openxmlformats.org/officeDocument/2006/relationships/image" Target="../media/image88.png"/><Relationship Id="rId11" Type="http://schemas.openxmlformats.org/officeDocument/2006/relationships/image" Target="../media/image69.jpeg"/><Relationship Id="rId5" Type="http://schemas.openxmlformats.org/officeDocument/2006/relationships/image" Target="../media/image87.png"/><Relationship Id="rId10" Type="http://schemas.openxmlformats.org/officeDocument/2006/relationships/image" Target="../media/image89.png"/><Relationship Id="rId4" Type="http://schemas.openxmlformats.org/officeDocument/2006/relationships/image" Target="../media/image86.png"/><Relationship Id="rId9" Type="http://schemas.openxmlformats.org/officeDocument/2006/relationships/hyperlink" Target="RESOURCES.ppt"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1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81000" y="838200"/>
            <a:ext cx="8458200" cy="1470025"/>
          </a:xfrm>
        </p:spPr>
        <p:txBody>
          <a:bodyPr>
            <a:normAutofit/>
          </a:bodyPr>
          <a:lstStyle/>
          <a:p>
            <a:r>
              <a:rPr lang="en-US" dirty="0" smtClean="0"/>
              <a:t>Text: </a:t>
            </a:r>
            <a:br>
              <a:rPr lang="en-US" dirty="0" smtClean="0"/>
            </a:br>
            <a:r>
              <a:rPr lang="en-US" dirty="0" smtClean="0"/>
              <a:t>Biology:  The Study of Life</a:t>
            </a:r>
            <a:endParaRPr lang="en-US" dirty="0"/>
          </a:p>
        </p:txBody>
      </p:sp>
      <p:sp>
        <p:nvSpPr>
          <p:cNvPr id="5" name="Subtitle 4"/>
          <p:cNvSpPr>
            <a:spLocks noGrp="1"/>
          </p:cNvSpPr>
          <p:nvPr>
            <p:ph type="subTitle" idx="1"/>
          </p:nvPr>
        </p:nvSpPr>
        <p:spPr>
          <a:xfrm>
            <a:off x="1371600" y="2895600"/>
            <a:ext cx="6400800" cy="3581400"/>
          </a:xfrm>
        </p:spPr>
        <p:txBody>
          <a:bodyPr>
            <a:normAutofit fontScale="85000" lnSpcReduction="20000"/>
          </a:bodyPr>
          <a:lstStyle/>
          <a:p>
            <a:pPr>
              <a:lnSpc>
                <a:spcPct val="170000"/>
              </a:lnSpc>
            </a:pPr>
            <a:r>
              <a:rPr lang="en-US" b="1" u="sng" dirty="0" smtClean="0">
                <a:solidFill>
                  <a:srgbClr val="002060"/>
                </a:solidFill>
              </a:rPr>
              <a:t>Biology</a:t>
            </a:r>
          </a:p>
          <a:p>
            <a:pPr>
              <a:lnSpc>
                <a:spcPct val="170000"/>
              </a:lnSpc>
            </a:pPr>
            <a:r>
              <a:rPr lang="en-US" dirty="0" smtClean="0">
                <a:solidFill>
                  <a:srgbClr val="002060"/>
                </a:solidFill>
              </a:rPr>
              <a:t>from the Greek words </a:t>
            </a:r>
          </a:p>
          <a:p>
            <a:pPr>
              <a:lnSpc>
                <a:spcPct val="170000"/>
              </a:lnSpc>
            </a:pPr>
            <a:r>
              <a:rPr lang="en-US" dirty="0" smtClean="0">
                <a:solidFill>
                  <a:srgbClr val="002060"/>
                </a:solidFill>
              </a:rPr>
              <a:t>bios, meaning “life,” </a:t>
            </a:r>
          </a:p>
          <a:p>
            <a:pPr>
              <a:lnSpc>
                <a:spcPct val="170000"/>
              </a:lnSpc>
            </a:pPr>
            <a:r>
              <a:rPr lang="en-US" dirty="0" smtClean="0">
                <a:solidFill>
                  <a:srgbClr val="002060"/>
                </a:solidFill>
              </a:rPr>
              <a:t> logos, meaning “study”; </a:t>
            </a:r>
          </a:p>
          <a:p>
            <a:pPr>
              <a:lnSpc>
                <a:spcPct val="170000"/>
              </a:lnSpc>
            </a:pPr>
            <a:r>
              <a:rPr lang="en-US" dirty="0" smtClean="0">
                <a:solidFill>
                  <a:srgbClr val="002060"/>
                </a:solidFill>
              </a:rPr>
              <a:t>Biology is the study of life.</a:t>
            </a:r>
            <a:endParaRPr lang="en-US" dirty="0">
              <a:solidFill>
                <a:srgbClr val="002060"/>
              </a:solidFill>
            </a:endParaRPr>
          </a:p>
        </p:txBody>
      </p:sp>
    </p:spTree>
    <p:extLst>
      <p:ext uri="{BB962C8B-B14F-4D97-AF65-F5344CB8AC3E}">
        <p14:creationId xmlns:p14="http://schemas.microsoft.com/office/powerpoint/2010/main" val="30354960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6788" name="Picture 1028"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86797" name="Rectangle 1037"/>
          <p:cNvSpPr>
            <a:spLocks noChangeArrowheads="1"/>
          </p:cNvSpPr>
          <p:nvPr/>
        </p:nvSpPr>
        <p:spPr bwMode="auto">
          <a:xfrm>
            <a:off x="533400" y="1808163"/>
            <a:ext cx="7924800" cy="22828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When biologists search for signs of life, one of the first things they look for is structure.  That’s because they know that all living things show an orderly structure, or </a:t>
            </a:r>
            <a:r>
              <a:rPr lang="en-US" altLang="en-US" sz="3200" b="0">
                <a:solidFill>
                  <a:srgbClr val="FF0066"/>
                </a:solidFill>
                <a:latin typeface="Times" charset="0"/>
              </a:rPr>
              <a:t>organization</a:t>
            </a:r>
            <a:r>
              <a:rPr lang="en-US" altLang="en-US" sz="3200" b="0">
                <a:solidFill>
                  <a:schemeClr val="tx1"/>
                </a:solidFill>
                <a:latin typeface="Times" charset="0"/>
              </a:rPr>
              <a:t>.</a:t>
            </a:r>
            <a:endParaRPr lang="en-US" altLang="en-US" sz="3200" b="0" i="1">
              <a:solidFill>
                <a:schemeClr val="tx1"/>
              </a:solidFill>
              <a:latin typeface="Times" charset="0"/>
            </a:endParaRPr>
          </a:p>
        </p:txBody>
      </p:sp>
      <p:sp>
        <p:nvSpPr>
          <p:cNvPr id="886799" name="Rectangle 1039"/>
          <p:cNvSpPr>
            <a:spLocks noChangeArrowheads="1"/>
          </p:cNvSpPr>
          <p:nvPr/>
        </p:nvSpPr>
        <p:spPr bwMode="auto">
          <a:xfrm>
            <a:off x="533400" y="4265613"/>
            <a:ext cx="79248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Whether an organism is made up of one cell or billions of cells, all of its parts function together in an orderly, living system.</a:t>
            </a:r>
            <a:endParaRPr lang="en-US" altLang="en-US" sz="3200" b="0" i="1">
              <a:solidFill>
                <a:schemeClr val="tx1"/>
              </a:solidFill>
              <a:latin typeface="Times" charset="0"/>
            </a:endParaRPr>
          </a:p>
        </p:txBody>
      </p:sp>
      <p:pic>
        <p:nvPicPr>
          <p:cNvPr id="886800" name="Picture 1040"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886801" name="Picture 1041"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pic>
        <p:nvPicPr>
          <p:cNvPr id="886803" name="Picture 1043" descr="audio image blue">
            <a:hlinkClick r:id="" action="ppaction://noaction">
              <a:snd r:embed="rId5" name="01-organization.WAV"/>
            </a:hlinkClick>
          </p:cNvPr>
          <p:cNvPicPr>
            <a:picLocks noChangeAspect="1" noChangeArrowheads="1"/>
          </p:cNvPicPr>
          <p:nvPr/>
        </p:nvPicPr>
        <p:blipFill>
          <a:blip r:embed="rId6" cstate="print"/>
          <a:srcRect/>
          <a:stretch>
            <a:fillRect/>
          </a:stretch>
        </p:blipFill>
        <p:spPr bwMode="auto">
          <a:xfrm>
            <a:off x="3146425" y="3675063"/>
            <a:ext cx="354013" cy="354012"/>
          </a:xfrm>
          <a:prstGeom prst="rect">
            <a:avLst/>
          </a:prstGeom>
          <a:noFill/>
        </p:spPr>
      </p:pic>
      <p:sp>
        <p:nvSpPr>
          <p:cNvPr id="886804" name="Text Box 1044"/>
          <p:cNvSpPr txBox="1">
            <a:spLocks noChangeArrowheads="1"/>
          </p:cNvSpPr>
          <p:nvPr/>
        </p:nvSpPr>
        <p:spPr bwMode="auto">
          <a:xfrm>
            <a:off x="565150" y="1066800"/>
            <a:ext cx="6889750" cy="585788"/>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Living things are organized</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86797"/>
                                        </p:tgtEl>
                                        <p:attrNameLst>
                                          <p:attrName>style.visibility</p:attrName>
                                        </p:attrNameLst>
                                      </p:cBhvr>
                                      <p:to>
                                        <p:strVal val="visible"/>
                                      </p:to>
                                    </p:set>
                                    <p:animEffect transition="in" filter="box(out)">
                                      <p:cBhvr>
                                        <p:cTn id="7" dur="500"/>
                                        <p:tgtEl>
                                          <p:spTgt spid="88679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886803"/>
                                        </p:tgtEl>
                                        <p:attrNameLst>
                                          <p:attrName>style.visibility</p:attrName>
                                        </p:attrNameLst>
                                      </p:cBhvr>
                                      <p:to>
                                        <p:strVal val="visible"/>
                                      </p:to>
                                    </p:set>
                                    <p:animEffect transition="in" filter="box(out)">
                                      <p:cBhvr>
                                        <p:cTn id="12" dur="500"/>
                                        <p:tgtEl>
                                          <p:spTgt spid="88680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886799"/>
                                        </p:tgtEl>
                                        <p:attrNameLst>
                                          <p:attrName>style.visibility</p:attrName>
                                        </p:attrNameLst>
                                      </p:cBhvr>
                                      <p:to>
                                        <p:strVal val="visible"/>
                                      </p:to>
                                    </p:set>
                                    <p:animEffect transition="in" filter="box(out)">
                                      <p:cBhvr>
                                        <p:cTn id="17" dur="500"/>
                                        <p:tgtEl>
                                          <p:spTgt spid="886799"/>
                                        </p:tgtEl>
                                      </p:cBhvr>
                                    </p:animEffect>
                                  </p:childTnLst>
                                </p:cTn>
                              </p:par>
                            </p:childTnLst>
                          </p:cTn>
                        </p:par>
                        <p:par>
                          <p:cTn id="18" fill="hold">
                            <p:stCondLst>
                              <p:cond delay="500"/>
                            </p:stCondLst>
                            <p:childTnLst>
                              <p:par>
                                <p:cTn id="19" presetID="4" presetClass="entr" presetSubtype="32" fill="hold" nodeType="afterEffect">
                                  <p:stCondLst>
                                    <p:cond delay="0"/>
                                  </p:stCondLst>
                                  <p:childTnLst>
                                    <p:set>
                                      <p:cBhvr>
                                        <p:cTn id="20" dur="1" fill="hold">
                                          <p:stCondLst>
                                            <p:cond delay="0"/>
                                          </p:stCondLst>
                                        </p:cTn>
                                        <p:tgtEl>
                                          <p:spTgt spid="886788"/>
                                        </p:tgtEl>
                                        <p:attrNameLst>
                                          <p:attrName>style.visibility</p:attrName>
                                        </p:attrNameLst>
                                      </p:cBhvr>
                                      <p:to>
                                        <p:strVal val="visible"/>
                                      </p:to>
                                    </p:set>
                                    <p:animEffect transition="in" filter="box(out)">
                                      <p:cBhvr>
                                        <p:cTn id="21" dur="500"/>
                                        <p:tgtEl>
                                          <p:spTgt spid="886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6797" grpId="0" autoUpdateAnimBg="0"/>
      <p:bldP spid="886799"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ECCA22"/>
                </a:solidFill>
              </a:rPr>
              <a:t>How are living things like?</a:t>
            </a:r>
            <a:endParaRPr lang="en-US" dirty="0"/>
          </a:p>
        </p:txBody>
      </p:sp>
      <p:sp>
        <p:nvSpPr>
          <p:cNvPr id="3" name="Content Placeholder 2"/>
          <p:cNvSpPr>
            <a:spLocks noGrp="1"/>
          </p:cNvSpPr>
          <p:nvPr>
            <p:ph idx="1"/>
          </p:nvPr>
        </p:nvSpPr>
        <p:spPr>
          <a:xfrm>
            <a:off x="457200" y="1295400"/>
            <a:ext cx="8229600" cy="2590799"/>
          </a:xfrm>
        </p:spPr>
        <p:txBody>
          <a:bodyPr>
            <a:normAutofit fontScale="92500" lnSpcReduction="20000"/>
          </a:bodyPr>
          <a:lstStyle/>
          <a:p>
            <a:r>
              <a:rPr lang="en-US" sz="4000" dirty="0" smtClean="0"/>
              <a:t>Any living thing is called an </a:t>
            </a:r>
            <a:r>
              <a:rPr lang="en-US" sz="4000" b="1" dirty="0" smtClean="0">
                <a:solidFill>
                  <a:srgbClr val="FF3399"/>
                </a:solidFill>
              </a:rPr>
              <a:t>organism</a:t>
            </a:r>
            <a:r>
              <a:rPr lang="en-US" sz="4000" dirty="0" smtClean="0"/>
              <a:t>. </a:t>
            </a:r>
          </a:p>
          <a:p>
            <a:r>
              <a:rPr lang="en-US" sz="4000" dirty="0" smtClean="0"/>
              <a:t>Organisms vary in size—from the microscopic bacteria in mud puddles to gigantic oak trees— and are found just about everywhere</a:t>
            </a:r>
          </a:p>
          <a:p>
            <a:endParaRPr lang="en-US" dirty="0"/>
          </a:p>
          <a:p>
            <a:endParaRPr lang="en-US" dirty="0" smtClean="0"/>
          </a:p>
          <a:p>
            <a:endParaRPr lang="en-US" dirty="0"/>
          </a:p>
        </p:txBody>
      </p:sp>
      <p:pic>
        <p:nvPicPr>
          <p:cNvPr id="4" name="Picture 10" descr="im02 pond bacteria"/>
          <p:cNvPicPr>
            <a:picLocks noChangeAspect="1" noChangeArrowheads="1"/>
          </p:cNvPicPr>
          <p:nvPr/>
        </p:nvPicPr>
        <p:blipFill>
          <a:blip r:embed="rId3" cstate="print"/>
          <a:srcRect/>
          <a:stretch>
            <a:fillRect/>
          </a:stretch>
        </p:blipFill>
        <p:spPr bwMode="auto">
          <a:xfrm>
            <a:off x="838200" y="4343400"/>
            <a:ext cx="2362200" cy="1908175"/>
          </a:xfrm>
          <a:prstGeom prst="rect">
            <a:avLst/>
          </a:prstGeom>
          <a:noFill/>
        </p:spPr>
      </p:pic>
      <p:pic>
        <p:nvPicPr>
          <p:cNvPr id="5" name="Picture 11" descr="im02 oak tree"/>
          <p:cNvPicPr>
            <a:picLocks noChangeAspect="1" noChangeArrowheads="1"/>
          </p:cNvPicPr>
          <p:nvPr/>
        </p:nvPicPr>
        <p:blipFill>
          <a:blip r:embed="rId4" cstate="print"/>
          <a:srcRect/>
          <a:stretch>
            <a:fillRect/>
          </a:stretch>
        </p:blipFill>
        <p:spPr bwMode="auto">
          <a:xfrm>
            <a:off x="5029200" y="3667125"/>
            <a:ext cx="4114800" cy="3190875"/>
          </a:xfrm>
          <a:prstGeom prst="rect">
            <a:avLst/>
          </a:prstGeom>
          <a:noFill/>
        </p:spPr>
      </p:pic>
    </p:spTree>
    <p:extLst>
      <p:ext uri="{BB962C8B-B14F-4D97-AF65-F5344CB8AC3E}">
        <p14:creationId xmlns:p14="http://schemas.microsoft.com/office/powerpoint/2010/main" val="4104857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ou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34916"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34922" name="Rectangle 10"/>
          <p:cNvSpPr>
            <a:spLocks noChangeArrowheads="1"/>
          </p:cNvSpPr>
          <p:nvPr/>
        </p:nvSpPr>
        <p:spPr bwMode="auto">
          <a:xfrm>
            <a:off x="533400" y="1927225"/>
            <a:ext cx="3886200" cy="2251065"/>
          </a:xfrm>
          <a:prstGeom prst="rect">
            <a:avLst/>
          </a:prstGeom>
          <a:noFill/>
          <a:ln w="9525">
            <a:noFill/>
            <a:miter lim="800000"/>
            <a:headEnd/>
            <a:tailEnd/>
          </a:ln>
          <a:effectLst/>
        </p:spPr>
        <p:txBody>
          <a:bodyPr>
            <a:spAutoFit/>
          </a:bodyPr>
          <a:lstStyle/>
          <a:p>
            <a:pPr marL="342900" indent="-342900" algn="l">
              <a:lnSpc>
                <a:spcPct val="150000"/>
              </a:lnSpc>
              <a:buFontTx/>
              <a:buChar char="•"/>
            </a:pPr>
            <a:r>
              <a:rPr lang="en-US" altLang="en-US" sz="2400" b="0" dirty="0">
                <a:solidFill>
                  <a:schemeClr val="tx1"/>
                </a:solidFill>
                <a:latin typeface="+mn-lt"/>
              </a:rPr>
              <a:t>One of the most obvious of all the characteristics of life is </a:t>
            </a:r>
            <a:r>
              <a:rPr lang="en-US" altLang="en-US" sz="2400" b="0" dirty="0">
                <a:solidFill>
                  <a:srgbClr val="FF0066"/>
                </a:solidFill>
                <a:latin typeface="+mn-lt"/>
              </a:rPr>
              <a:t>reproduction</a:t>
            </a:r>
            <a:r>
              <a:rPr lang="en-US" altLang="en-US" sz="2400" b="0" dirty="0">
                <a:solidFill>
                  <a:schemeClr val="tx1"/>
                </a:solidFill>
                <a:latin typeface="+mn-lt"/>
              </a:rPr>
              <a:t>, the production of offspring.</a:t>
            </a:r>
            <a:endParaRPr lang="en-US" altLang="en-US" sz="2400" b="0" i="1" dirty="0">
              <a:solidFill>
                <a:schemeClr val="tx1"/>
              </a:solidFill>
              <a:latin typeface="+mn-lt"/>
            </a:endParaRPr>
          </a:p>
        </p:txBody>
      </p:sp>
      <p:pic>
        <p:nvPicPr>
          <p:cNvPr id="934923" name="Picture 11"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934924" name="Picture 12"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pic>
        <p:nvPicPr>
          <p:cNvPr id="934925" name="Picture 13" descr="Pg07-Baby Penguins"/>
          <p:cNvPicPr>
            <a:picLocks noChangeAspect="1" noChangeArrowheads="1"/>
          </p:cNvPicPr>
          <p:nvPr/>
        </p:nvPicPr>
        <p:blipFill>
          <a:blip r:embed="rId5" cstate="print"/>
          <a:srcRect/>
          <a:stretch>
            <a:fillRect/>
          </a:stretch>
        </p:blipFill>
        <p:spPr bwMode="auto">
          <a:xfrm>
            <a:off x="1143000" y="4606992"/>
            <a:ext cx="2971800" cy="2228850"/>
          </a:xfrm>
          <a:prstGeom prst="rect">
            <a:avLst/>
          </a:prstGeom>
          <a:noFill/>
        </p:spPr>
      </p:pic>
      <p:sp>
        <p:nvSpPr>
          <p:cNvPr id="934929" name="Text Box 17"/>
          <p:cNvSpPr txBox="1">
            <a:spLocks noChangeArrowheads="1"/>
          </p:cNvSpPr>
          <p:nvPr/>
        </p:nvSpPr>
        <p:spPr bwMode="auto">
          <a:xfrm>
            <a:off x="565150" y="1066800"/>
            <a:ext cx="7740650" cy="585788"/>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Living things make more living things</a:t>
            </a:r>
          </a:p>
        </p:txBody>
      </p:sp>
      <p:sp>
        <p:nvSpPr>
          <p:cNvPr id="10" name="Content Placeholder 9"/>
          <p:cNvSpPr>
            <a:spLocks noGrp="1"/>
          </p:cNvSpPr>
          <p:nvPr>
            <p:ph sz="half" idx="2"/>
          </p:nvPr>
        </p:nvSpPr>
        <p:spPr>
          <a:xfrm>
            <a:off x="4648200" y="1600201"/>
            <a:ext cx="4038600" cy="3048000"/>
          </a:xfrm>
        </p:spPr>
        <p:txBody>
          <a:bodyPr>
            <a:normAutofit fontScale="92500"/>
          </a:bodyPr>
          <a:lstStyle/>
          <a:p>
            <a:pPr>
              <a:lnSpc>
                <a:spcPct val="150000"/>
              </a:lnSpc>
            </a:pPr>
            <a:r>
              <a:rPr lang="en-US" altLang="en-US" sz="2400" dirty="0" smtClean="0"/>
              <a:t>Reproduction is not essential for the survival of an individual organism, but it is essential for the continuation of the organism’s species. </a:t>
            </a:r>
          </a:p>
          <a:p>
            <a:pPr>
              <a:lnSpc>
                <a:spcPct val="150000"/>
              </a:lnSpc>
            </a:pPr>
            <a:endParaRPr lang="en-US" sz="2400" dirty="0"/>
          </a:p>
        </p:txBody>
      </p:sp>
      <p:pic>
        <p:nvPicPr>
          <p:cNvPr id="18" name="Picture 2"/>
          <p:cNvPicPr>
            <a:picLocks noGrp="1" noChangeAspect="1" noChangeArrowheads="1"/>
          </p:cNvPicPr>
          <p:nvPr>
            <p:ph sz="half" idx="2"/>
          </p:nvPr>
        </p:nvPicPr>
        <p:blipFill>
          <a:blip r:embed="rId6" cstate="print"/>
          <a:stretch>
            <a:fillRect/>
          </a:stretch>
        </p:blipFill>
        <p:spPr bwMode="auto">
          <a:xfrm>
            <a:off x="4876800" y="4738165"/>
            <a:ext cx="3124200" cy="2097677"/>
          </a:xfrm>
          <a:prstGeom prst="rect">
            <a:avLst/>
          </a:prstGeom>
          <a:noFill/>
          <a:ln w="9525">
            <a:noFill/>
            <a:miter lim="800000"/>
            <a:headEnd/>
            <a:tailEnd/>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34922"/>
                                        </p:tgtEl>
                                        <p:attrNameLst>
                                          <p:attrName>style.visibility</p:attrName>
                                        </p:attrNameLst>
                                      </p:cBhvr>
                                      <p:to>
                                        <p:strVal val="visible"/>
                                      </p:to>
                                    </p:set>
                                    <p:animEffect transition="in" filter="box(out)">
                                      <p:cBhvr>
                                        <p:cTn id="7" dur="500"/>
                                        <p:tgtEl>
                                          <p:spTgt spid="934922"/>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34925"/>
                                        </p:tgtEl>
                                        <p:attrNameLst>
                                          <p:attrName>style.visibility</p:attrName>
                                        </p:attrNameLst>
                                      </p:cBhvr>
                                      <p:to>
                                        <p:strVal val="visible"/>
                                      </p:to>
                                    </p:set>
                                    <p:animEffect transition="in" filter="box(out)">
                                      <p:cBhvr>
                                        <p:cTn id="11" dur="500"/>
                                        <p:tgtEl>
                                          <p:spTgt spid="934925"/>
                                        </p:tgtEl>
                                      </p:cBhvr>
                                    </p:animEffect>
                                  </p:child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934916"/>
                                        </p:tgtEl>
                                        <p:attrNameLst>
                                          <p:attrName>style.visibility</p:attrName>
                                        </p:attrNameLst>
                                      </p:cBhvr>
                                      <p:to>
                                        <p:strVal val="visible"/>
                                      </p:to>
                                    </p:set>
                                    <p:animEffect transition="in" filter="box(out)">
                                      <p:cBhvr>
                                        <p:cTn id="15" dur="500"/>
                                        <p:tgtEl>
                                          <p:spTgt spid="934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492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Species</a:t>
            </a:r>
            <a:endParaRPr lang="en-US" dirty="0"/>
          </a:p>
        </p:txBody>
      </p:sp>
      <p:sp>
        <p:nvSpPr>
          <p:cNvPr id="3" name="Content Placeholder 2"/>
          <p:cNvSpPr>
            <a:spLocks noGrp="1"/>
          </p:cNvSpPr>
          <p:nvPr>
            <p:ph sz="half" idx="1"/>
          </p:nvPr>
        </p:nvSpPr>
        <p:spPr/>
        <p:txBody>
          <a:bodyPr/>
          <a:lstStyle/>
          <a:p>
            <a:pPr>
              <a:lnSpc>
                <a:spcPct val="150000"/>
              </a:lnSpc>
            </a:pPr>
            <a:r>
              <a:rPr lang="en-US" altLang="en-US" dirty="0"/>
              <a:t>A </a:t>
            </a:r>
            <a:r>
              <a:rPr lang="en-US" altLang="en-US" dirty="0">
                <a:solidFill>
                  <a:srgbClr val="FF0066"/>
                </a:solidFill>
              </a:rPr>
              <a:t>species</a:t>
            </a:r>
            <a:r>
              <a:rPr lang="en-US" altLang="en-US" dirty="0"/>
              <a:t> is a group of organisms that can </a:t>
            </a:r>
            <a:r>
              <a:rPr lang="en-US" altLang="en-US" u="sng" dirty="0"/>
              <a:t>interbreed</a:t>
            </a:r>
            <a:r>
              <a:rPr lang="en-US" altLang="en-US" dirty="0"/>
              <a:t> and produce </a:t>
            </a:r>
            <a:r>
              <a:rPr lang="en-US" altLang="en-US" b="1" u="sng" dirty="0"/>
              <a:t>fertile</a:t>
            </a:r>
            <a:r>
              <a:rPr lang="en-US" altLang="en-US" dirty="0"/>
              <a:t> offspring in nature</a:t>
            </a:r>
            <a:endParaRPr lang="en-US" altLang="en-US" i="1" dirty="0"/>
          </a:p>
          <a:p>
            <a:endParaRPr lang="en-US" dirty="0"/>
          </a:p>
        </p:txBody>
      </p:sp>
      <p:sp>
        <p:nvSpPr>
          <p:cNvPr id="4" name="Content Placeholder 3"/>
          <p:cNvSpPr>
            <a:spLocks noGrp="1"/>
          </p:cNvSpPr>
          <p:nvPr>
            <p:ph sz="half" idx="2"/>
          </p:nvPr>
        </p:nvSpPr>
        <p:spPr/>
        <p:txBody>
          <a:bodyPr/>
          <a:lstStyle/>
          <a:p>
            <a:r>
              <a:rPr lang="en-US" dirty="0" smtClean="0"/>
              <a:t>Horse</a:t>
            </a:r>
          </a:p>
          <a:p>
            <a:endParaRPr lang="en-US" dirty="0"/>
          </a:p>
          <a:p>
            <a:endParaRPr lang="en-US" dirty="0" smtClean="0"/>
          </a:p>
          <a:p>
            <a:r>
              <a:rPr lang="en-US" dirty="0" smtClean="0"/>
              <a:t>Donkey</a:t>
            </a:r>
          </a:p>
          <a:p>
            <a:endParaRPr lang="en-US" dirty="0"/>
          </a:p>
          <a:p>
            <a:endParaRPr lang="en-US" dirty="0" smtClean="0"/>
          </a:p>
          <a:p>
            <a:r>
              <a:rPr lang="en-US" dirty="0" smtClean="0"/>
              <a:t>Mule</a:t>
            </a:r>
          </a:p>
          <a:p>
            <a:r>
              <a:rPr lang="en-US" dirty="0" smtClean="0"/>
              <a:t>sterile</a:t>
            </a:r>
          </a:p>
          <a:p>
            <a:endParaRPr lang="en-US" dirty="0"/>
          </a:p>
        </p:txBody>
      </p:sp>
      <p:pic>
        <p:nvPicPr>
          <p:cNvPr id="3074" name="Picture 2" descr="http://ts4.mm.bing.net/th?id=I4937422084046919&amp;pid=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0" y="4709509"/>
            <a:ext cx="2857500" cy="214312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3.bp.blogspot.com/-nvSHTIIUkCY/TdTTVO52yRI/AAAAAAAAAbY/NmGSjI4evws/s1600/animals_horses__004308_.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0312" y="0"/>
            <a:ext cx="2653688" cy="199026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1.bp.blogspot.com/_Cxo3i21RD2k/TUFZtR_IhiI/AAAAAAAABP0/XWeVoXthXs8/s1600/Donkey.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90312" y="2452267"/>
            <a:ext cx="2646175" cy="1891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6191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1400" y="76200"/>
            <a:ext cx="5105399" cy="990600"/>
          </a:xfrm>
        </p:spPr>
        <p:txBody>
          <a:bodyPr>
            <a:normAutofit fontScale="90000"/>
          </a:bodyPr>
          <a:lstStyle/>
          <a:p>
            <a:r>
              <a:rPr lang="en-US" dirty="0" smtClean="0"/>
              <a:t>Species?  </a:t>
            </a:r>
            <a:br>
              <a:rPr lang="en-US" dirty="0" smtClean="0"/>
            </a:br>
            <a:r>
              <a:rPr lang="en-US" dirty="0" smtClean="0"/>
              <a:t>Fertile Offspring?</a:t>
            </a:r>
            <a:endParaRPr lang="en-US" dirty="0"/>
          </a:p>
        </p:txBody>
      </p:sp>
      <p:sp>
        <p:nvSpPr>
          <p:cNvPr id="3" name="Content Placeholder 2"/>
          <p:cNvSpPr>
            <a:spLocks noGrp="1"/>
          </p:cNvSpPr>
          <p:nvPr>
            <p:ph sz="half" idx="1"/>
          </p:nvPr>
        </p:nvSpPr>
        <p:spPr>
          <a:xfrm>
            <a:off x="-25758" y="4572000"/>
            <a:ext cx="5105400" cy="2286000"/>
          </a:xfrm>
        </p:spPr>
        <p:txBody>
          <a:bodyPr>
            <a:noAutofit/>
          </a:bodyPr>
          <a:lstStyle/>
          <a:p>
            <a:pPr>
              <a:lnSpc>
                <a:spcPct val="150000"/>
              </a:lnSpc>
            </a:pPr>
            <a:r>
              <a:rPr lang="en-US" sz="1800" b="1" dirty="0"/>
              <a:t>Rama the </a:t>
            </a:r>
            <a:r>
              <a:rPr lang="en-US" sz="1800" b="1" dirty="0" err="1"/>
              <a:t>cama</a:t>
            </a:r>
            <a:r>
              <a:rPr lang="en-US" sz="1800" b="1" dirty="0"/>
              <a:t> </a:t>
            </a:r>
            <a:r>
              <a:rPr lang="en-US" sz="1800" b="1" dirty="0" smtClean="0"/>
              <a:t> </a:t>
            </a:r>
            <a:r>
              <a:rPr lang="en-US" sz="1800" b="1" dirty="0"/>
              <a:t>shares the limelight with three others of his species: </a:t>
            </a:r>
            <a:r>
              <a:rPr lang="en-US" sz="1800" b="1" dirty="0" smtClean="0"/>
              <a:t>conceived </a:t>
            </a:r>
            <a:r>
              <a:rPr lang="en-US" sz="1800" b="1" dirty="0"/>
              <a:t>through artificial </a:t>
            </a:r>
            <a:r>
              <a:rPr lang="en-US" sz="1800" b="1" dirty="0" smtClean="0"/>
              <a:t>insemination: llamas </a:t>
            </a:r>
            <a:r>
              <a:rPr lang="en-US" sz="1800" b="1" dirty="0"/>
              <a:t>were inseminated with camel </a:t>
            </a:r>
            <a:r>
              <a:rPr lang="en-US" sz="1800" b="1" dirty="0" smtClean="0"/>
              <a:t>semen.</a:t>
            </a:r>
          </a:p>
        </p:txBody>
      </p:sp>
      <p:sp>
        <p:nvSpPr>
          <p:cNvPr id="4" name="Content Placeholder 3"/>
          <p:cNvSpPr>
            <a:spLocks noGrp="1"/>
          </p:cNvSpPr>
          <p:nvPr>
            <p:ph sz="half" idx="2"/>
          </p:nvPr>
        </p:nvSpPr>
        <p:spPr>
          <a:xfrm>
            <a:off x="5029200" y="1179236"/>
            <a:ext cx="4038600" cy="1725318"/>
          </a:xfrm>
        </p:spPr>
        <p:txBody>
          <a:bodyPr>
            <a:normAutofit fontScale="55000" lnSpcReduction="20000"/>
          </a:bodyPr>
          <a:lstStyle/>
          <a:p>
            <a:pPr>
              <a:lnSpc>
                <a:spcPct val="170000"/>
              </a:lnSpc>
            </a:pPr>
            <a:r>
              <a:rPr lang="en-US" b="1" dirty="0"/>
              <a:t>father lion + mother tiger = liger</a:t>
            </a:r>
            <a:br>
              <a:rPr lang="en-US" b="1" dirty="0"/>
            </a:br>
            <a:r>
              <a:rPr lang="en-US" b="1" dirty="0"/>
              <a:t>father tiger + mother lion = </a:t>
            </a:r>
            <a:r>
              <a:rPr lang="en-US" b="1" dirty="0" err="1"/>
              <a:t>tigon</a:t>
            </a:r>
            <a:endParaRPr lang="en-US" b="1" dirty="0"/>
          </a:p>
          <a:p>
            <a:pPr>
              <a:lnSpc>
                <a:spcPct val="170000"/>
              </a:lnSpc>
            </a:pPr>
            <a:r>
              <a:rPr lang="en-US" b="1" dirty="0" smtClean="0"/>
              <a:t>Liger’s</a:t>
            </a:r>
            <a:r>
              <a:rPr lang="en-US" b="1" dirty="0"/>
              <a:t>, genetically, lean toward gigantism. </a:t>
            </a:r>
            <a:r>
              <a:rPr lang="en-US" b="1" dirty="0" err="1"/>
              <a:t>Tigon’s</a:t>
            </a:r>
            <a:r>
              <a:rPr lang="en-US" b="1" dirty="0"/>
              <a:t> lean toward dwarfism.</a:t>
            </a:r>
          </a:p>
          <a:p>
            <a:pPr>
              <a:lnSpc>
                <a:spcPct val="170000"/>
              </a:lnSpc>
            </a:pPr>
            <a:endParaRPr lang="en-US" b="1" dirty="0"/>
          </a:p>
        </p:txBody>
      </p:sp>
      <p:pic>
        <p:nvPicPr>
          <p:cNvPr id="4098" name="Picture 2" descr="http://www.tigon.estranky.cz/img/original/1/lev-tigon-liger-tig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2904554"/>
            <a:ext cx="3962400" cy="39624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www.uaeinteract.com/news/article_pics/2451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358475"/>
            <a:ext cx="3124200" cy="238133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www.animalpicturesarchive.com/ArchOLD-7/118985668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3486440" cy="2358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99505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arthursclipart.org/humanbody/humanbody/childs%20growth.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0" y="685800"/>
            <a:ext cx="3608168" cy="22098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876800" y="381000"/>
            <a:ext cx="3200400" cy="876300"/>
          </a:xfrm>
        </p:spPr>
        <p:txBody>
          <a:bodyPr>
            <a:normAutofit fontScale="90000"/>
          </a:bodyPr>
          <a:lstStyle/>
          <a:p>
            <a:r>
              <a:rPr lang="en-US" dirty="0" smtClean="0"/>
              <a:t>Development-</a:t>
            </a:r>
            <a:endParaRPr lang="en-US" dirty="0"/>
          </a:p>
        </p:txBody>
      </p:sp>
      <p:sp>
        <p:nvSpPr>
          <p:cNvPr id="5" name="Content Placeholder 4"/>
          <p:cNvSpPr>
            <a:spLocks noGrp="1"/>
          </p:cNvSpPr>
          <p:nvPr>
            <p:ph sz="half" idx="1"/>
          </p:nvPr>
        </p:nvSpPr>
        <p:spPr>
          <a:xfrm>
            <a:off x="457200" y="838200"/>
            <a:ext cx="4038600" cy="5287963"/>
          </a:xfrm>
        </p:spPr>
        <p:txBody>
          <a:bodyPr>
            <a:noAutofit/>
          </a:bodyPr>
          <a:lstStyle/>
          <a:p>
            <a:pPr>
              <a:lnSpc>
                <a:spcPct val="170000"/>
              </a:lnSpc>
            </a:pPr>
            <a:r>
              <a:rPr lang="en-US" altLang="en-US" sz="1600" b="1" dirty="0">
                <a:solidFill>
                  <a:srgbClr val="FF0066"/>
                </a:solidFill>
              </a:rPr>
              <a:t>Growth</a:t>
            </a:r>
            <a:r>
              <a:rPr lang="en-US" altLang="en-US" sz="1600" b="1" dirty="0"/>
              <a:t> results in an increase in the amount of living material and the formation of new structures. All organisms grow, with different parts of the organism growing at different rates. </a:t>
            </a:r>
            <a:endParaRPr lang="en-US" altLang="en-US" sz="1600" b="1" dirty="0" smtClean="0"/>
          </a:p>
          <a:p>
            <a:pPr>
              <a:lnSpc>
                <a:spcPct val="170000"/>
              </a:lnSpc>
            </a:pPr>
            <a:r>
              <a:rPr lang="en-US" altLang="en-US" sz="1600" b="1" dirty="0" smtClean="0"/>
              <a:t>All </a:t>
            </a:r>
            <a:r>
              <a:rPr lang="en-US" altLang="en-US" sz="1600" b="1" dirty="0"/>
              <a:t>of the changes that take place during the life of an organism are known as its </a:t>
            </a:r>
            <a:r>
              <a:rPr lang="en-US" altLang="en-US" sz="1600" b="1" dirty="0">
                <a:solidFill>
                  <a:srgbClr val="FF0066"/>
                </a:solidFill>
              </a:rPr>
              <a:t>development</a:t>
            </a:r>
            <a:endParaRPr lang="en-US" altLang="en-US" sz="1600" b="1" i="1" dirty="0"/>
          </a:p>
          <a:p>
            <a:pPr>
              <a:lnSpc>
                <a:spcPct val="170000"/>
              </a:lnSpc>
            </a:pPr>
            <a:r>
              <a:rPr lang="en-US" sz="1600" b="1" dirty="0" smtClean="0"/>
              <a:t>Think about some of the structural </a:t>
            </a:r>
            <a:br>
              <a:rPr lang="en-US" sz="1600" b="1" dirty="0" smtClean="0"/>
            </a:br>
            <a:r>
              <a:rPr lang="en-US" sz="1600" b="1" dirty="0" smtClean="0"/>
              <a:t>changes your body has already undergone </a:t>
            </a:r>
            <a:br>
              <a:rPr lang="en-US" sz="1600" b="1" dirty="0" smtClean="0"/>
            </a:br>
            <a:r>
              <a:rPr lang="en-US" sz="1600" b="1" dirty="0" smtClean="0"/>
              <a:t>since you were born. </a:t>
            </a:r>
            <a:endParaRPr lang="en-US" sz="1600" b="1" dirty="0"/>
          </a:p>
        </p:txBody>
      </p:sp>
      <p:sp>
        <p:nvSpPr>
          <p:cNvPr id="6" name="Content Placeholder 5"/>
          <p:cNvSpPr>
            <a:spLocks noGrp="1"/>
          </p:cNvSpPr>
          <p:nvPr>
            <p:ph sz="half" idx="2"/>
          </p:nvPr>
        </p:nvSpPr>
        <p:spPr>
          <a:xfrm>
            <a:off x="4728630" y="2819400"/>
            <a:ext cx="4038600" cy="3687763"/>
          </a:xfrm>
        </p:spPr>
        <p:txBody>
          <a:bodyPr>
            <a:normAutofit/>
          </a:bodyPr>
          <a:lstStyle/>
          <a:p>
            <a:pPr>
              <a:lnSpc>
                <a:spcPct val="170000"/>
              </a:lnSpc>
            </a:pPr>
            <a:r>
              <a:rPr lang="en-US" sz="1400" b="1" dirty="0" smtClean="0"/>
              <a:t>All life begins as a single cell. </a:t>
            </a:r>
          </a:p>
          <a:p>
            <a:pPr>
              <a:lnSpc>
                <a:spcPct val="170000"/>
              </a:lnSpc>
            </a:pPr>
            <a:r>
              <a:rPr lang="en-US" sz="1400" b="1" dirty="0" smtClean="0"/>
              <a:t>As cells multiply, each organism grows and develops and begins to take on the characteristics that identify it as a member of a particular species.</a:t>
            </a:r>
          </a:p>
          <a:p>
            <a:pPr>
              <a:lnSpc>
                <a:spcPct val="170000"/>
              </a:lnSpc>
            </a:pPr>
            <a:endParaRPr lang="en-US" sz="1400" b="1" dirty="0" smtClean="0"/>
          </a:p>
          <a:p>
            <a:pPr>
              <a:lnSpc>
                <a:spcPct val="170000"/>
              </a:lnSpc>
            </a:pPr>
            <a:r>
              <a:rPr lang="en-US" sz="1400" b="1" dirty="0"/>
              <a:t>Moth metamorphosis- </a:t>
            </a:r>
            <a:r>
              <a:rPr lang="en-US" sz="1300" dirty="0">
                <a:hlinkClick r:id="rId3"/>
              </a:rPr>
              <a:t>http://</a:t>
            </a:r>
            <a:r>
              <a:rPr lang="en-US" sz="1300" dirty="0" smtClean="0">
                <a:hlinkClick r:id="rId3"/>
              </a:rPr>
              <a:t>www.youtube.com/watch?v=atOSro3_W7c</a:t>
            </a:r>
            <a:r>
              <a:rPr lang="en-US" sz="1300" dirty="0" smtClean="0"/>
              <a:t> </a:t>
            </a:r>
            <a:endParaRPr lang="en-US" dirty="0"/>
          </a:p>
        </p:txBody>
      </p:sp>
      <p:sp>
        <p:nvSpPr>
          <p:cNvPr id="3" name="Rectangle 2"/>
          <p:cNvSpPr/>
          <p:nvPr/>
        </p:nvSpPr>
        <p:spPr>
          <a:xfrm>
            <a:off x="33270" y="152400"/>
            <a:ext cx="4572000" cy="867930"/>
          </a:xfrm>
          <a:prstGeom prst="rect">
            <a:avLst/>
          </a:prstGeom>
        </p:spPr>
        <p:txBody>
          <a:bodyPr>
            <a:spAutoFit/>
          </a:bodyPr>
          <a:lstStyle/>
          <a:p>
            <a:pPr algn="l"/>
            <a:r>
              <a:rPr lang="en-US" altLang="en-US" dirty="0">
                <a:solidFill>
                  <a:schemeClr val="tx2"/>
                </a:solidFill>
                <a:latin typeface="Times" charset="0"/>
              </a:rPr>
              <a:t>Living things change during their lives</a:t>
            </a:r>
          </a:p>
        </p:txBody>
      </p:sp>
    </p:spTree>
    <p:extLst>
      <p:ext uri="{BB962C8B-B14F-4D97-AF65-F5344CB8AC3E}">
        <p14:creationId xmlns:p14="http://schemas.microsoft.com/office/powerpoint/2010/main" val="24433256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572000" cy="1096962"/>
          </a:xfrm>
        </p:spPr>
        <p:txBody>
          <a:bodyPr>
            <a:normAutofit fontScale="90000"/>
          </a:bodyPr>
          <a:lstStyle/>
          <a:p>
            <a:r>
              <a:rPr lang="en-US" b="1" dirty="0" smtClean="0">
                <a:solidFill>
                  <a:srgbClr val="002060"/>
                </a:solidFill>
              </a:rPr>
              <a:t>Living Things Grow and Develop</a:t>
            </a:r>
            <a:endParaRPr lang="en-US" dirty="0">
              <a:solidFill>
                <a:srgbClr val="002060"/>
              </a:solidFill>
            </a:endParaRPr>
          </a:p>
        </p:txBody>
      </p:sp>
      <p:sp>
        <p:nvSpPr>
          <p:cNvPr id="3" name="Content Placeholder 2"/>
          <p:cNvSpPr>
            <a:spLocks noGrp="1"/>
          </p:cNvSpPr>
          <p:nvPr>
            <p:ph sz="half" idx="1"/>
          </p:nvPr>
        </p:nvSpPr>
        <p:spPr>
          <a:xfrm>
            <a:off x="0" y="1600200"/>
            <a:ext cx="4038600" cy="5257800"/>
          </a:xfrm>
        </p:spPr>
        <p:txBody>
          <a:bodyPr>
            <a:normAutofit/>
          </a:bodyPr>
          <a:lstStyle/>
          <a:p>
            <a:r>
              <a:rPr lang="en-US" dirty="0" smtClean="0"/>
              <a:t>The length of time an organism is expected to live is its </a:t>
            </a:r>
            <a:r>
              <a:rPr lang="en-US" b="1" u="sng" dirty="0" smtClean="0">
                <a:solidFill>
                  <a:srgbClr val="FF0000"/>
                </a:solidFill>
              </a:rPr>
              <a:t>life span. </a:t>
            </a:r>
          </a:p>
          <a:p>
            <a:r>
              <a:rPr lang="en-US" dirty="0" smtClean="0"/>
              <a:t>Some organisms have a short life span, Others have a much longer life span. </a:t>
            </a:r>
          </a:p>
          <a:p>
            <a:r>
              <a:rPr lang="en-US" dirty="0" smtClean="0"/>
              <a:t>Some bristlecone pine trees have been alive for more than 4,600 years! </a:t>
            </a:r>
          </a:p>
          <a:p>
            <a:endParaRPr lang="en-US" dirty="0"/>
          </a:p>
        </p:txBody>
      </p:sp>
      <p:pic>
        <p:nvPicPr>
          <p:cNvPr id="119810" name="Picture 2" descr="http://tbn1.google.com/images?q=tbn:6repzbuF4HcZiM:http://www.hubtesting.net/yahoo_site_admin/assets/images/bacteria.94120838_std.jpg">
            <a:hlinkClick r:id="rId3"/>
          </p:cNvPr>
          <p:cNvPicPr>
            <a:picLocks noChangeAspect="1" noChangeArrowheads="1"/>
          </p:cNvPicPr>
          <p:nvPr/>
        </p:nvPicPr>
        <p:blipFill>
          <a:blip r:embed="rId4" cstate="print"/>
          <a:srcRect/>
          <a:stretch>
            <a:fillRect/>
          </a:stretch>
        </p:blipFill>
        <p:spPr bwMode="auto">
          <a:xfrm>
            <a:off x="6400800" y="0"/>
            <a:ext cx="2743200" cy="2165685"/>
          </a:xfrm>
          <a:prstGeom prst="rect">
            <a:avLst/>
          </a:prstGeom>
          <a:noFill/>
        </p:spPr>
      </p:pic>
      <p:pic>
        <p:nvPicPr>
          <p:cNvPr id="119812" name="Picture 4" descr="http://www.alamedainfo.com/World_Famous_Tree_House_Redwood_Park.jpg"/>
          <p:cNvPicPr>
            <a:picLocks noChangeAspect="1" noChangeArrowheads="1"/>
          </p:cNvPicPr>
          <p:nvPr/>
        </p:nvPicPr>
        <p:blipFill>
          <a:blip r:embed="rId5" cstate="print"/>
          <a:srcRect/>
          <a:stretch>
            <a:fillRect/>
          </a:stretch>
        </p:blipFill>
        <p:spPr bwMode="auto">
          <a:xfrm>
            <a:off x="4275734" y="1695584"/>
            <a:ext cx="2142238" cy="3381375"/>
          </a:xfrm>
          <a:prstGeom prst="rect">
            <a:avLst/>
          </a:prstGeom>
          <a:noFill/>
        </p:spPr>
      </p:pic>
      <p:pic>
        <p:nvPicPr>
          <p:cNvPr id="119814" name="Picture 6" descr="http://upload.wikimedia.org/wikipedia/en/thumb/e/e2/BristleConePine.jpg/300px-BristleConePine.jpg"/>
          <p:cNvPicPr>
            <a:picLocks noChangeAspect="1" noChangeArrowheads="1"/>
          </p:cNvPicPr>
          <p:nvPr/>
        </p:nvPicPr>
        <p:blipFill>
          <a:blip r:embed="rId6" cstate="print"/>
          <a:srcRect/>
          <a:stretch>
            <a:fillRect/>
          </a:stretch>
        </p:blipFill>
        <p:spPr bwMode="auto">
          <a:xfrm>
            <a:off x="6477000" y="3276600"/>
            <a:ext cx="2720050" cy="3581400"/>
          </a:xfrm>
          <a:prstGeom prst="rect">
            <a:avLst/>
          </a:prstGeom>
          <a:noFill/>
        </p:spPr>
      </p:pic>
    </p:spTree>
    <p:extLst>
      <p:ext uri="{BB962C8B-B14F-4D97-AF65-F5344CB8AC3E}">
        <p14:creationId xmlns:p14="http://schemas.microsoft.com/office/powerpoint/2010/main" val="41598275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1908"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91917" name="Rectangle 13"/>
          <p:cNvSpPr>
            <a:spLocks noChangeArrowheads="1"/>
          </p:cNvSpPr>
          <p:nvPr/>
        </p:nvSpPr>
        <p:spPr bwMode="auto">
          <a:xfrm>
            <a:off x="533400" y="1638300"/>
            <a:ext cx="7924800" cy="535531"/>
          </a:xfrm>
          <a:prstGeom prst="rect">
            <a:avLst/>
          </a:prstGeom>
          <a:noFill/>
          <a:ln w="9525">
            <a:noFill/>
            <a:miter lim="800000"/>
            <a:headEnd/>
            <a:tailEnd/>
          </a:ln>
          <a:effectLst/>
        </p:spPr>
        <p:txBody>
          <a:bodyPr>
            <a:spAutoFit/>
          </a:bodyPr>
          <a:lstStyle/>
          <a:p>
            <a:pPr marL="342900" indent="-342900" algn="l">
              <a:buFontTx/>
              <a:buChar char="•"/>
            </a:pPr>
            <a:r>
              <a:rPr lang="en-US" altLang="en-US" sz="3200" b="0" dirty="0" smtClean="0">
                <a:solidFill>
                  <a:schemeClr val="tx1"/>
                </a:solidFill>
                <a:latin typeface="Times" charset="0"/>
              </a:rPr>
              <a:t> </a:t>
            </a:r>
            <a:endParaRPr lang="en-US" altLang="en-US" sz="3200" b="0" i="1" dirty="0">
              <a:solidFill>
                <a:schemeClr val="tx1"/>
              </a:solidFill>
              <a:latin typeface="Times" charset="0"/>
            </a:endParaRPr>
          </a:p>
        </p:txBody>
      </p:sp>
      <p:pic>
        <p:nvPicPr>
          <p:cNvPr id="891920" name="Picture 16"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891921" name="Picture 17"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pic>
        <p:nvPicPr>
          <p:cNvPr id="891925" name="Picture 21" descr="C01-04P"/>
          <p:cNvPicPr>
            <a:picLocks noChangeAspect="1" noChangeArrowheads="1"/>
          </p:cNvPicPr>
          <p:nvPr/>
        </p:nvPicPr>
        <p:blipFill>
          <a:blip r:embed="rId5" cstate="print"/>
          <a:srcRect/>
          <a:stretch>
            <a:fillRect/>
          </a:stretch>
        </p:blipFill>
        <p:spPr bwMode="auto">
          <a:xfrm>
            <a:off x="920750" y="4919662"/>
            <a:ext cx="2584450" cy="1938338"/>
          </a:xfrm>
          <a:prstGeom prst="rect">
            <a:avLst/>
          </a:prstGeom>
          <a:noFill/>
        </p:spPr>
      </p:pic>
      <p:sp>
        <p:nvSpPr>
          <p:cNvPr id="3" name="Title 2"/>
          <p:cNvSpPr>
            <a:spLocks noGrp="1"/>
          </p:cNvSpPr>
          <p:nvPr>
            <p:ph type="title"/>
          </p:nvPr>
        </p:nvSpPr>
        <p:spPr>
          <a:xfrm>
            <a:off x="236537" y="609600"/>
            <a:ext cx="8229600" cy="774700"/>
          </a:xfrm>
        </p:spPr>
        <p:txBody>
          <a:bodyPr>
            <a:normAutofit fontScale="90000"/>
          </a:bodyPr>
          <a:lstStyle/>
          <a:p>
            <a:r>
              <a:rPr lang="en-US" altLang="en-US" sz="3600" b="1" dirty="0">
                <a:solidFill>
                  <a:schemeClr val="tx2"/>
                </a:solidFill>
                <a:latin typeface="Times" charset="0"/>
              </a:rPr>
              <a:t>Living things adjust to their </a:t>
            </a:r>
            <a:r>
              <a:rPr lang="en-US" altLang="en-US" sz="3600" b="1" dirty="0" smtClean="0">
                <a:solidFill>
                  <a:schemeClr val="tx2"/>
                </a:solidFill>
                <a:latin typeface="Times" charset="0"/>
              </a:rPr>
              <a:t>surroundings</a:t>
            </a:r>
            <a:endParaRPr lang="en-US" sz="3600" b="1" dirty="0"/>
          </a:p>
        </p:txBody>
      </p:sp>
      <p:sp>
        <p:nvSpPr>
          <p:cNvPr id="4" name="Content Placeholder 3"/>
          <p:cNvSpPr>
            <a:spLocks noGrp="1"/>
          </p:cNvSpPr>
          <p:nvPr>
            <p:ph sz="half" idx="1"/>
          </p:nvPr>
        </p:nvSpPr>
        <p:spPr>
          <a:xfrm>
            <a:off x="457200" y="1600201"/>
            <a:ext cx="4038600" cy="3319462"/>
          </a:xfrm>
        </p:spPr>
        <p:txBody>
          <a:bodyPr>
            <a:normAutofit/>
          </a:bodyPr>
          <a:lstStyle/>
          <a:p>
            <a:pPr>
              <a:lnSpc>
                <a:spcPct val="150000"/>
              </a:lnSpc>
            </a:pPr>
            <a:r>
              <a:rPr lang="en-US" altLang="en-US" sz="2000" b="1" dirty="0"/>
              <a:t>Organisms live in a constant interface with their surroundings, or </a:t>
            </a:r>
            <a:r>
              <a:rPr lang="en-US" altLang="en-US" sz="2000" b="1" dirty="0">
                <a:solidFill>
                  <a:srgbClr val="FF0066"/>
                </a:solidFill>
              </a:rPr>
              <a:t>environment</a:t>
            </a:r>
            <a:r>
              <a:rPr lang="en-US" altLang="en-US" sz="2000" b="1" dirty="0"/>
              <a:t>, which includes the air, water, weather, temperature, any other organisms in the area, and many other factors.</a:t>
            </a:r>
            <a:endParaRPr lang="en-US" altLang="en-US" sz="2000" b="1" i="1" dirty="0"/>
          </a:p>
          <a:p>
            <a:pPr>
              <a:lnSpc>
                <a:spcPct val="150000"/>
              </a:lnSpc>
            </a:pPr>
            <a:endParaRPr lang="en-US" sz="2000" b="1" dirty="0"/>
          </a:p>
        </p:txBody>
      </p:sp>
      <p:sp>
        <p:nvSpPr>
          <p:cNvPr id="5" name="Content Placeholder 4"/>
          <p:cNvSpPr>
            <a:spLocks noGrp="1"/>
          </p:cNvSpPr>
          <p:nvPr>
            <p:ph sz="half" idx="2"/>
          </p:nvPr>
        </p:nvSpPr>
        <p:spPr>
          <a:xfrm>
            <a:off x="4953000" y="1295401"/>
            <a:ext cx="3733800" cy="3048000"/>
          </a:xfrm>
        </p:spPr>
        <p:txBody>
          <a:bodyPr>
            <a:normAutofit/>
          </a:bodyPr>
          <a:lstStyle/>
          <a:p>
            <a:pPr>
              <a:lnSpc>
                <a:spcPct val="150000"/>
              </a:lnSpc>
            </a:pPr>
            <a:r>
              <a:rPr lang="en-US" altLang="en-US" sz="2000" b="1" dirty="0" smtClean="0">
                <a:solidFill>
                  <a:srgbClr val="FF0066"/>
                </a:solidFill>
              </a:rPr>
              <a:t>Stimulus- </a:t>
            </a:r>
            <a:r>
              <a:rPr lang="en-US" altLang="en-US" sz="2000" b="1" dirty="0" smtClean="0"/>
              <a:t>Anything </a:t>
            </a:r>
            <a:r>
              <a:rPr lang="en-US" altLang="en-US" sz="2000" b="1" dirty="0"/>
              <a:t>in an organism’s external or internal environment that causes the organism to </a:t>
            </a:r>
            <a:r>
              <a:rPr lang="en-US" altLang="en-US" sz="2000" b="1" dirty="0" smtClean="0"/>
              <a:t>react</a:t>
            </a:r>
          </a:p>
          <a:p>
            <a:pPr>
              <a:lnSpc>
                <a:spcPct val="150000"/>
              </a:lnSpc>
            </a:pPr>
            <a:r>
              <a:rPr lang="en-US" altLang="en-US" sz="2000" b="1" dirty="0" smtClean="0"/>
              <a:t>A </a:t>
            </a:r>
            <a:r>
              <a:rPr lang="en-US" altLang="en-US" sz="2000" b="1" dirty="0"/>
              <a:t>reaction to a stimulus is a </a:t>
            </a:r>
            <a:r>
              <a:rPr lang="en-US" altLang="en-US" sz="2000" b="1" dirty="0">
                <a:solidFill>
                  <a:srgbClr val="FF0066"/>
                </a:solidFill>
              </a:rPr>
              <a:t>response</a:t>
            </a:r>
            <a:r>
              <a:rPr lang="en-US" altLang="en-US" sz="2000" b="1" dirty="0" smtClean="0"/>
              <a:t>.</a:t>
            </a:r>
            <a:endParaRPr lang="en-US" dirty="0"/>
          </a:p>
        </p:txBody>
      </p:sp>
      <p:pic>
        <p:nvPicPr>
          <p:cNvPr id="13" name="Picture 17" descr="Pg09-Polar Bears"/>
          <p:cNvPicPr>
            <a:picLocks noChangeAspect="1" noChangeArrowheads="1"/>
          </p:cNvPicPr>
          <p:nvPr/>
        </p:nvPicPr>
        <p:blipFill>
          <a:blip r:embed="rId6" cstate="print"/>
          <a:srcRect/>
          <a:stretch>
            <a:fillRect/>
          </a:stretch>
        </p:blipFill>
        <p:spPr bwMode="auto">
          <a:xfrm>
            <a:off x="5143500" y="4505727"/>
            <a:ext cx="2971800" cy="222885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91917"/>
                                        </p:tgtEl>
                                        <p:attrNameLst>
                                          <p:attrName>style.visibility</p:attrName>
                                        </p:attrNameLst>
                                      </p:cBhvr>
                                      <p:to>
                                        <p:strVal val="visible"/>
                                      </p:to>
                                    </p:set>
                                    <p:animEffect transition="in" filter="box(out)">
                                      <p:cBhvr>
                                        <p:cTn id="7" dur="500"/>
                                        <p:tgtEl>
                                          <p:spTgt spid="891917"/>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891925"/>
                                        </p:tgtEl>
                                        <p:attrNameLst>
                                          <p:attrName>style.visibility</p:attrName>
                                        </p:attrNameLst>
                                      </p:cBhvr>
                                      <p:to>
                                        <p:strVal val="visible"/>
                                      </p:to>
                                    </p:set>
                                    <p:animEffect transition="in" filter="box(out)">
                                      <p:cBhvr>
                                        <p:cTn id="11" dur="500"/>
                                        <p:tgtEl>
                                          <p:spTgt spid="891925"/>
                                        </p:tgtEl>
                                      </p:cBhvr>
                                    </p:animEffect>
                                  </p:child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891908"/>
                                        </p:tgtEl>
                                        <p:attrNameLst>
                                          <p:attrName>style.visibility</p:attrName>
                                        </p:attrNameLst>
                                      </p:cBhvr>
                                      <p:to>
                                        <p:strVal val="visible"/>
                                      </p:to>
                                    </p:set>
                                    <p:animEffect transition="in" filter="box(out)">
                                      <p:cBhvr>
                                        <p:cTn id="15" dur="500"/>
                                        <p:tgtEl>
                                          <p:spTgt spid="891908"/>
                                        </p:tgtEl>
                                      </p:cBhvr>
                                    </p:animEffect>
                                  </p:childTnLst>
                                </p:cTn>
                              </p:par>
                            </p:childTnLst>
                          </p:cTn>
                        </p:par>
                        <p:par>
                          <p:cTn id="16" fill="hold">
                            <p:stCondLst>
                              <p:cond delay="1500"/>
                            </p:stCondLst>
                            <p:childTnLst>
                              <p:par>
                                <p:cTn id="17" presetID="4" presetClass="entr" presetSubtype="3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ox(ou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91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562600" cy="2239962"/>
          </a:xfrm>
        </p:spPr>
        <p:txBody>
          <a:bodyPr>
            <a:normAutofit/>
          </a:bodyPr>
          <a:lstStyle/>
          <a:p>
            <a:r>
              <a:rPr lang="en-US" b="1" dirty="0" smtClean="0">
                <a:solidFill>
                  <a:srgbClr val="2E26CC"/>
                </a:solidFill>
              </a:rPr>
              <a:t>Living Things Respond </a:t>
            </a:r>
            <a:br>
              <a:rPr lang="en-US" b="1" dirty="0" smtClean="0">
                <a:solidFill>
                  <a:srgbClr val="2E26CC"/>
                </a:solidFill>
              </a:rPr>
            </a:br>
            <a:r>
              <a:rPr lang="en-US" altLang="zh-CN" dirty="0" smtClean="0">
                <a:ea typeface="SimSun" pitchFamily="2" charset="-122"/>
              </a:rPr>
              <a:t>to stimuli that occur inside them. </a:t>
            </a:r>
            <a:endParaRPr lang="en-US" dirty="0">
              <a:solidFill>
                <a:srgbClr val="2E26CC"/>
              </a:solidFill>
            </a:endParaRPr>
          </a:p>
        </p:txBody>
      </p:sp>
      <p:sp>
        <p:nvSpPr>
          <p:cNvPr id="3" name="Content Placeholder 2"/>
          <p:cNvSpPr>
            <a:spLocks noGrp="1"/>
          </p:cNvSpPr>
          <p:nvPr>
            <p:ph sz="half" idx="1"/>
          </p:nvPr>
        </p:nvSpPr>
        <p:spPr>
          <a:xfrm>
            <a:off x="533400" y="2590800"/>
            <a:ext cx="4038600" cy="3962400"/>
          </a:xfrm>
        </p:spPr>
        <p:txBody>
          <a:bodyPr>
            <a:normAutofit fontScale="77500" lnSpcReduction="20000"/>
          </a:bodyPr>
          <a:lstStyle/>
          <a:p>
            <a:pPr>
              <a:lnSpc>
                <a:spcPct val="150000"/>
              </a:lnSpc>
            </a:pPr>
            <a:r>
              <a:rPr lang="en-US" sz="2000" b="1" dirty="0" smtClean="0"/>
              <a:t>Homeostasis </a:t>
            </a:r>
            <a:r>
              <a:rPr lang="en-US" sz="2000" b="1" dirty="0"/>
              <a:t>is a trait of all living things. </a:t>
            </a:r>
            <a:endParaRPr lang="en-US" sz="2000" b="1" dirty="0" smtClean="0"/>
          </a:p>
          <a:p>
            <a:pPr>
              <a:lnSpc>
                <a:spcPct val="150000"/>
              </a:lnSpc>
            </a:pPr>
            <a:r>
              <a:rPr lang="en-US" altLang="en-US" sz="2300" b="1" dirty="0"/>
              <a:t>Regulation of an organism’s internal environment to maintain conditions suitable for its survival is called </a:t>
            </a:r>
            <a:r>
              <a:rPr lang="en-US" altLang="en-US" sz="2300" b="1" dirty="0">
                <a:solidFill>
                  <a:srgbClr val="FF0066"/>
                </a:solidFill>
              </a:rPr>
              <a:t>homeostasis</a:t>
            </a:r>
            <a:r>
              <a:rPr lang="en-US" altLang="en-US" sz="2300" b="1" dirty="0"/>
              <a:t>. </a:t>
            </a:r>
            <a:endParaRPr lang="en-US" altLang="en-US" sz="2300" b="1" dirty="0" smtClean="0"/>
          </a:p>
          <a:p>
            <a:pPr>
              <a:lnSpc>
                <a:spcPct val="150000"/>
              </a:lnSpc>
            </a:pPr>
            <a:r>
              <a:rPr lang="en-US" altLang="en-US" sz="2300" b="1" dirty="0" smtClean="0"/>
              <a:t>Living </a:t>
            </a:r>
            <a:r>
              <a:rPr lang="en-US" altLang="en-US" sz="2300" b="1" dirty="0"/>
              <a:t>things reproduce themselves, grow and develop, respond to external stimuli, and maintain homeostasis by using </a:t>
            </a:r>
            <a:r>
              <a:rPr lang="en-US" altLang="en-US" sz="2600" b="1" u="sng" dirty="0">
                <a:solidFill>
                  <a:schemeClr val="tx2"/>
                </a:solidFill>
              </a:rPr>
              <a:t>energy. </a:t>
            </a:r>
            <a:endParaRPr lang="en-US" sz="2000" b="1" u="sng" dirty="0">
              <a:solidFill>
                <a:schemeClr val="tx2"/>
              </a:solidFill>
            </a:endParaRPr>
          </a:p>
          <a:p>
            <a:pPr>
              <a:lnSpc>
                <a:spcPct val="150000"/>
              </a:lnSpc>
            </a:pPr>
            <a:endParaRPr lang="en-US" sz="2000" b="1" dirty="0">
              <a:solidFill>
                <a:srgbClr val="FF0000"/>
              </a:solidFill>
            </a:endParaRPr>
          </a:p>
        </p:txBody>
      </p:sp>
      <p:sp>
        <p:nvSpPr>
          <p:cNvPr id="4" name="Content Placeholder 3"/>
          <p:cNvSpPr>
            <a:spLocks noGrp="1"/>
          </p:cNvSpPr>
          <p:nvPr>
            <p:ph sz="half" idx="2"/>
          </p:nvPr>
        </p:nvSpPr>
        <p:spPr>
          <a:xfrm>
            <a:off x="4800600" y="2971800"/>
            <a:ext cx="3886200" cy="914400"/>
          </a:xfrm>
        </p:spPr>
        <p:txBody>
          <a:bodyPr>
            <a:normAutofit fontScale="77500" lnSpcReduction="20000"/>
          </a:bodyPr>
          <a:lstStyle/>
          <a:p>
            <a:r>
              <a:rPr lang="en-US" sz="2000" dirty="0" smtClean="0">
                <a:solidFill>
                  <a:schemeClr val="tx2"/>
                </a:solidFill>
                <a:hlinkClick r:id="rId3"/>
              </a:rPr>
              <a:t>Homeostasis Thermoregulation Video</a:t>
            </a:r>
          </a:p>
          <a:p>
            <a:endParaRPr lang="en-US" sz="2000" dirty="0">
              <a:hlinkClick r:id="rId3"/>
            </a:endParaRPr>
          </a:p>
          <a:p>
            <a:r>
              <a:rPr lang="en-US" sz="1200" dirty="0" smtClean="0">
                <a:hlinkClick r:id="rId3"/>
              </a:rPr>
              <a:t>http</a:t>
            </a:r>
            <a:r>
              <a:rPr lang="en-US" sz="1200" dirty="0">
                <a:hlinkClick r:id="rId3"/>
              </a:rPr>
              <a:t>://wn.com/homeostasis?upload_time=all_time&amp;orderby=published#/</a:t>
            </a:r>
            <a:r>
              <a:rPr lang="en-US" sz="1200" dirty="0" smtClean="0">
                <a:hlinkClick r:id="rId3"/>
              </a:rPr>
              <a:t>images</a:t>
            </a:r>
            <a:r>
              <a:rPr lang="en-US" sz="1200" dirty="0" smtClean="0"/>
              <a:t> </a:t>
            </a:r>
            <a:endParaRPr lang="en-US" sz="1200" dirty="0"/>
          </a:p>
        </p:txBody>
      </p:sp>
      <p:pic>
        <p:nvPicPr>
          <p:cNvPr id="141314" name="Picture 2" descr="http://1.bp.blogspot.com/_KXNTPNuoYOE/SLObJzVggqI/AAAAAAAAAE4/QBMrhU1G1vg/s400/man-sweating-front_%7E15476-61dg.jpg"/>
          <p:cNvPicPr>
            <a:picLocks noChangeAspect="1" noChangeArrowheads="1"/>
          </p:cNvPicPr>
          <p:nvPr/>
        </p:nvPicPr>
        <p:blipFill>
          <a:blip r:embed="rId4" cstate="print">
            <a:duotone>
              <a:prstClr val="black"/>
              <a:schemeClr val="accent3">
                <a:tint val="45000"/>
                <a:satMod val="400000"/>
              </a:schemeClr>
            </a:duotone>
            <a:extLst>
              <a:ext uri="{BEBA8EAE-BF5A-486C-A8C5-ECC9F3942E4B}">
                <a14:imgProps xmlns:a14="http://schemas.microsoft.com/office/drawing/2010/main">
                  <a14:imgLayer r:embed="rId5">
                    <a14:imgEffect>
                      <a14:sharpenSoften amount="50000"/>
                    </a14:imgEffect>
                    <a14:imgEffect>
                      <a14:colorTemperature colorTemp="6375"/>
                    </a14:imgEffect>
                    <a14:imgEffect>
                      <a14:saturation sat="400000"/>
                    </a14:imgEffect>
                    <a14:imgEffect>
                      <a14:brightnessContrast contrast="-40000"/>
                    </a14:imgEffect>
                  </a14:imgLayer>
                </a14:imgProps>
              </a:ext>
            </a:extLst>
          </a:blip>
          <a:srcRect/>
          <a:stretch>
            <a:fillRect/>
          </a:stretch>
        </p:blipFill>
        <p:spPr bwMode="auto">
          <a:xfrm>
            <a:off x="6286500" y="0"/>
            <a:ext cx="2857500" cy="2857500"/>
          </a:xfrm>
          <a:prstGeom prst="rect">
            <a:avLst/>
          </a:prstGeom>
          <a:solidFill>
            <a:schemeClr val="tx2">
              <a:alpha val="69000"/>
            </a:schemeClr>
          </a:solidFill>
          <a:scene3d>
            <a:camera prst="orthographicFront">
              <a:rot lat="0" lon="2100000" rev="0"/>
            </a:camera>
            <a:lightRig rig="threePt" dir="t"/>
          </a:scene3d>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4055772"/>
            <a:ext cx="4457700"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3519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248437" y="304800"/>
            <a:ext cx="4343400" cy="1143000"/>
          </a:xfrm>
        </p:spPr>
        <p:txBody>
          <a:bodyPr>
            <a:normAutofit/>
          </a:bodyPr>
          <a:lstStyle/>
          <a:p>
            <a:r>
              <a:rPr lang="en-US" sz="2800" b="1" dirty="0" smtClean="0"/>
              <a:t> Energy is the ability to cause change. </a:t>
            </a:r>
            <a:endParaRPr lang="en-US" sz="3200" b="1" dirty="0"/>
          </a:p>
        </p:txBody>
      </p:sp>
      <p:sp>
        <p:nvSpPr>
          <p:cNvPr id="8" name="Content Placeholder 7"/>
          <p:cNvSpPr>
            <a:spLocks noGrp="1"/>
          </p:cNvSpPr>
          <p:nvPr>
            <p:ph idx="1"/>
          </p:nvPr>
        </p:nvSpPr>
        <p:spPr>
          <a:xfrm>
            <a:off x="2514600" y="1828800"/>
            <a:ext cx="3733800" cy="4800600"/>
          </a:xfrm>
        </p:spPr>
        <p:txBody>
          <a:bodyPr>
            <a:normAutofit fontScale="92500" lnSpcReduction="10000"/>
          </a:bodyPr>
          <a:lstStyle/>
          <a:p>
            <a:r>
              <a:rPr lang="en-US" dirty="0" smtClean="0"/>
              <a:t>Living things reproduce themselves, grow and develop, respond to external stimuli, and maintain homeostasis by using energy.</a:t>
            </a:r>
          </a:p>
          <a:p>
            <a:r>
              <a:rPr lang="en-US" dirty="0" smtClean="0"/>
              <a:t>Organisms get their energy from food. </a:t>
            </a:r>
          </a:p>
        </p:txBody>
      </p:sp>
      <p:pic>
        <p:nvPicPr>
          <p:cNvPr id="16386" name="Picture 2"/>
          <p:cNvPicPr>
            <a:picLocks noChangeAspect="1" noChangeArrowheads="1"/>
          </p:cNvPicPr>
          <p:nvPr/>
        </p:nvPicPr>
        <p:blipFill>
          <a:blip r:embed="rId2" cstate="print"/>
          <a:srcRect/>
          <a:stretch>
            <a:fillRect/>
          </a:stretch>
        </p:blipFill>
        <p:spPr bwMode="auto">
          <a:xfrm>
            <a:off x="6553200" y="0"/>
            <a:ext cx="2590800" cy="4259118"/>
          </a:xfrm>
          <a:prstGeom prst="rect">
            <a:avLst/>
          </a:prstGeom>
          <a:noFill/>
          <a:ln w="9525">
            <a:noFill/>
            <a:miter lim="800000"/>
            <a:headEnd/>
            <a:tailEnd/>
          </a:ln>
        </p:spPr>
      </p:pic>
      <p:pic>
        <p:nvPicPr>
          <p:cNvPr id="16387" name="Picture 3"/>
          <p:cNvPicPr>
            <a:picLocks noChangeAspect="1" noChangeArrowheads="1"/>
          </p:cNvPicPr>
          <p:nvPr/>
        </p:nvPicPr>
        <p:blipFill>
          <a:blip r:embed="rId3" cstate="print"/>
          <a:srcRect/>
          <a:stretch>
            <a:fillRect/>
          </a:stretch>
        </p:blipFill>
        <p:spPr bwMode="auto">
          <a:xfrm>
            <a:off x="0" y="0"/>
            <a:ext cx="2219325" cy="3238500"/>
          </a:xfrm>
          <a:prstGeom prst="rect">
            <a:avLst/>
          </a:prstGeom>
          <a:noFill/>
          <a:ln w="9525">
            <a:noFill/>
            <a:miter lim="800000"/>
            <a:headEnd/>
            <a:tailEnd/>
          </a:ln>
        </p:spPr>
      </p:pic>
      <p:sp>
        <p:nvSpPr>
          <p:cNvPr id="9" name="Rectangle 8"/>
          <p:cNvSpPr/>
          <p:nvPr/>
        </p:nvSpPr>
        <p:spPr>
          <a:xfrm>
            <a:off x="0" y="3429000"/>
            <a:ext cx="2286000" cy="1569660"/>
          </a:xfrm>
          <a:prstGeom prst="rect">
            <a:avLst/>
          </a:prstGeom>
        </p:spPr>
        <p:txBody>
          <a:bodyPr>
            <a:spAutoFit/>
          </a:bodyPr>
          <a:lstStyle/>
          <a:p>
            <a:r>
              <a:rPr lang="en-US" sz="3200" b="1" dirty="0" smtClean="0">
                <a:solidFill>
                  <a:prstClr val="black"/>
                </a:solidFill>
              </a:rPr>
              <a:t>Plants make their own food, </a:t>
            </a:r>
            <a:endParaRPr lang="en-US" dirty="0"/>
          </a:p>
        </p:txBody>
      </p:sp>
      <p:sp>
        <p:nvSpPr>
          <p:cNvPr id="10" name="Rectangle 9"/>
          <p:cNvSpPr/>
          <p:nvPr/>
        </p:nvSpPr>
        <p:spPr>
          <a:xfrm>
            <a:off x="6096000" y="4343400"/>
            <a:ext cx="2895600" cy="2118529"/>
          </a:xfrm>
          <a:prstGeom prst="rect">
            <a:avLst/>
          </a:prstGeom>
        </p:spPr>
        <p:txBody>
          <a:bodyPr wrap="square">
            <a:spAutoFit/>
          </a:bodyPr>
          <a:lstStyle/>
          <a:p>
            <a:pPr marL="342900" lvl="0" indent="-342900">
              <a:lnSpc>
                <a:spcPct val="150000"/>
              </a:lnSpc>
              <a:spcBef>
                <a:spcPct val="20000"/>
              </a:spcBef>
              <a:buFont typeface="Arial" pitchFamily="34" charset="0"/>
              <a:buChar char="•"/>
            </a:pPr>
            <a:r>
              <a:rPr lang="en-US" sz="1800" b="1" dirty="0" smtClean="0">
                <a:solidFill>
                  <a:prstClr val="black"/>
                </a:solidFill>
              </a:rPr>
              <a:t>Animals, fungi, and other organisms get their food from plants or from organisms that consume plants.</a:t>
            </a:r>
            <a:endParaRPr lang="en-US" sz="1800" b="1" dirty="0">
              <a:solidFill>
                <a:prstClr val="black"/>
              </a:solidFill>
            </a:endParaRPr>
          </a:p>
        </p:txBody>
      </p:sp>
    </p:spTree>
    <p:extLst>
      <p:ext uri="{BB962C8B-B14F-4D97-AF65-F5344CB8AC3E}">
        <p14:creationId xmlns:p14="http://schemas.microsoft.com/office/powerpoint/2010/main" val="1305507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0644"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80653" name="Rectangle 13"/>
          <p:cNvSpPr>
            <a:spLocks noChangeArrowheads="1"/>
          </p:cNvSpPr>
          <p:nvPr/>
        </p:nvSpPr>
        <p:spPr bwMode="auto">
          <a:xfrm>
            <a:off x="533400" y="1679575"/>
            <a:ext cx="3962400" cy="40354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Through your study of biology, you will come to appreciate the great diversity of life on Earth and the way all living organisms fit into the dynamic pattern of life on our planet.</a:t>
            </a:r>
            <a:endParaRPr lang="en-US" altLang="en-US" sz="3200" b="0" i="1">
              <a:solidFill>
                <a:schemeClr val="tx1"/>
              </a:solidFill>
              <a:latin typeface="Times" charset="0"/>
            </a:endParaRPr>
          </a:p>
        </p:txBody>
      </p:sp>
      <p:pic>
        <p:nvPicPr>
          <p:cNvPr id="880654" name="Picture 14"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880655" name="Picture 15"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pic>
        <p:nvPicPr>
          <p:cNvPr id="880656" name="Picture 16" descr="Earth"/>
          <p:cNvPicPr>
            <a:picLocks noChangeAspect="1" noChangeArrowheads="1"/>
          </p:cNvPicPr>
          <p:nvPr/>
        </p:nvPicPr>
        <p:blipFill>
          <a:blip r:embed="rId5" cstate="print"/>
          <a:srcRect/>
          <a:stretch>
            <a:fillRect/>
          </a:stretch>
        </p:blipFill>
        <p:spPr bwMode="auto">
          <a:xfrm>
            <a:off x="4978400" y="1839913"/>
            <a:ext cx="3327400" cy="3265487"/>
          </a:xfrm>
          <a:prstGeom prst="rect">
            <a:avLst/>
          </a:prstGeom>
          <a:noFill/>
        </p:spPr>
      </p:pic>
      <p:sp>
        <p:nvSpPr>
          <p:cNvPr id="880657" name="Text Box 17"/>
          <p:cNvSpPr txBox="1">
            <a:spLocks noChangeArrowheads="1"/>
          </p:cNvSpPr>
          <p:nvPr/>
        </p:nvSpPr>
        <p:spPr bwMode="auto">
          <a:xfrm>
            <a:off x="565150" y="1066800"/>
            <a:ext cx="72580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Biologists study the Diversity of Life</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80653"/>
                                        </p:tgtEl>
                                        <p:attrNameLst>
                                          <p:attrName>style.visibility</p:attrName>
                                        </p:attrNameLst>
                                      </p:cBhvr>
                                      <p:to>
                                        <p:strVal val="visible"/>
                                      </p:to>
                                    </p:set>
                                    <p:animEffect transition="in" filter="box(out)">
                                      <p:cBhvr>
                                        <p:cTn id="7" dur="500"/>
                                        <p:tgtEl>
                                          <p:spTgt spid="88065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880656"/>
                                        </p:tgtEl>
                                        <p:attrNameLst>
                                          <p:attrName>style.visibility</p:attrName>
                                        </p:attrNameLst>
                                      </p:cBhvr>
                                      <p:to>
                                        <p:strVal val="visible"/>
                                      </p:to>
                                    </p:set>
                                    <p:animEffect transition="in" filter="box(out)">
                                      <p:cBhvr>
                                        <p:cTn id="11" dur="500"/>
                                        <p:tgtEl>
                                          <p:spTgt spid="880656"/>
                                        </p:tgtEl>
                                      </p:cBhvr>
                                    </p:animEffect>
                                  </p:child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880644"/>
                                        </p:tgtEl>
                                        <p:attrNameLst>
                                          <p:attrName>style.visibility</p:attrName>
                                        </p:attrNameLst>
                                      </p:cBhvr>
                                      <p:to>
                                        <p:strVal val="visible"/>
                                      </p:to>
                                    </p:set>
                                    <p:animEffect transition="in" filter="box(out)">
                                      <p:cBhvr>
                                        <p:cTn id="15" dur="500"/>
                                        <p:tgtEl>
                                          <p:spTgt spid="880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53"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715000" cy="792162"/>
          </a:xfrm>
        </p:spPr>
        <p:txBody>
          <a:bodyPr>
            <a:normAutofit fontScale="90000"/>
          </a:bodyPr>
          <a:lstStyle/>
          <a:p>
            <a:r>
              <a:rPr lang="en-US" b="1" dirty="0" smtClean="0">
                <a:solidFill>
                  <a:srgbClr val="002060"/>
                </a:solidFill>
              </a:rPr>
              <a:t>Living Things Use Energy</a:t>
            </a:r>
            <a:endParaRPr lang="en-US" dirty="0">
              <a:solidFill>
                <a:srgbClr val="002060"/>
              </a:solidFill>
            </a:endParaRPr>
          </a:p>
        </p:txBody>
      </p:sp>
      <p:sp>
        <p:nvSpPr>
          <p:cNvPr id="3" name="Content Placeholder 2"/>
          <p:cNvSpPr>
            <a:spLocks noGrp="1"/>
          </p:cNvSpPr>
          <p:nvPr>
            <p:ph sz="half" idx="1"/>
          </p:nvPr>
        </p:nvSpPr>
        <p:spPr>
          <a:xfrm>
            <a:off x="228600" y="1600200"/>
            <a:ext cx="3962400" cy="5257800"/>
          </a:xfrm>
        </p:spPr>
        <p:txBody>
          <a:bodyPr>
            <a:normAutofit fontScale="77500" lnSpcReduction="20000"/>
          </a:bodyPr>
          <a:lstStyle/>
          <a:p>
            <a:pPr>
              <a:lnSpc>
                <a:spcPct val="150000"/>
              </a:lnSpc>
            </a:pPr>
            <a:r>
              <a:rPr lang="en-US" dirty="0" smtClean="0"/>
              <a:t>The energy used by most organisms comes either directly or indirectly from the Sun. </a:t>
            </a:r>
          </a:p>
          <a:p>
            <a:pPr>
              <a:lnSpc>
                <a:spcPct val="150000"/>
              </a:lnSpc>
            </a:pPr>
            <a:r>
              <a:rPr lang="en-US" dirty="0" smtClean="0"/>
              <a:t>Plants and some other organisms use the Sun’s energy, carbon dioxide, and water to make food. </a:t>
            </a:r>
          </a:p>
          <a:p>
            <a:pPr>
              <a:lnSpc>
                <a:spcPct val="150000"/>
              </a:lnSpc>
            </a:pPr>
            <a:endParaRPr lang="en-US" dirty="0"/>
          </a:p>
        </p:txBody>
      </p:sp>
      <p:sp>
        <p:nvSpPr>
          <p:cNvPr id="4" name="Content Placeholder 3"/>
          <p:cNvSpPr>
            <a:spLocks noGrp="1"/>
          </p:cNvSpPr>
          <p:nvPr>
            <p:ph sz="half" idx="2"/>
          </p:nvPr>
        </p:nvSpPr>
        <p:spPr>
          <a:xfrm>
            <a:off x="4183529" y="4541837"/>
            <a:ext cx="4038600" cy="2316163"/>
          </a:xfrm>
        </p:spPr>
        <p:txBody>
          <a:bodyPr>
            <a:normAutofit fontScale="77500" lnSpcReduction="20000"/>
          </a:bodyPr>
          <a:lstStyle/>
          <a:p>
            <a:pPr>
              <a:lnSpc>
                <a:spcPct val="170000"/>
              </a:lnSpc>
            </a:pPr>
            <a:r>
              <a:rPr lang="en-US" dirty="0" smtClean="0"/>
              <a:t>Organisms that do not get energy directly from the Sun must take in oxygen in order to release the energy in foods. </a:t>
            </a:r>
          </a:p>
          <a:p>
            <a:pPr>
              <a:lnSpc>
                <a:spcPct val="170000"/>
              </a:lnSpc>
            </a:pPr>
            <a:endParaRPr lang="en-US" dirty="0"/>
          </a:p>
        </p:txBody>
      </p:sp>
      <p:pic>
        <p:nvPicPr>
          <p:cNvPr id="5" name="Picture 9" descr="im12 grasshopper"/>
          <p:cNvPicPr>
            <a:picLocks noChangeAspect="1" noChangeArrowheads="1"/>
          </p:cNvPicPr>
          <p:nvPr/>
        </p:nvPicPr>
        <p:blipFill>
          <a:blip r:embed="rId3" cstate="print"/>
          <a:srcRect/>
          <a:stretch>
            <a:fillRect/>
          </a:stretch>
        </p:blipFill>
        <p:spPr bwMode="auto">
          <a:xfrm>
            <a:off x="4267200" y="1434920"/>
            <a:ext cx="1981200" cy="3095355"/>
          </a:xfrm>
          <a:prstGeom prst="rect">
            <a:avLst/>
          </a:prstGeom>
          <a:noFill/>
        </p:spPr>
      </p:pic>
      <p:sp>
        <p:nvSpPr>
          <p:cNvPr id="6" name="Rectangle 5"/>
          <p:cNvSpPr/>
          <p:nvPr/>
        </p:nvSpPr>
        <p:spPr>
          <a:xfrm>
            <a:off x="6264499" y="304800"/>
            <a:ext cx="2514600" cy="3942618"/>
          </a:xfrm>
          <a:prstGeom prst="rect">
            <a:avLst/>
          </a:prstGeom>
        </p:spPr>
        <p:txBody>
          <a:bodyPr wrap="square">
            <a:spAutoFit/>
          </a:bodyPr>
          <a:lstStyle/>
          <a:p>
            <a:pPr marL="342900" indent="-342900" algn="l">
              <a:lnSpc>
                <a:spcPct val="150000"/>
              </a:lnSpc>
              <a:spcBef>
                <a:spcPct val="20000"/>
              </a:spcBef>
              <a:spcAft>
                <a:spcPct val="20000"/>
              </a:spcAft>
              <a:buClr>
                <a:schemeClr val="tx1"/>
              </a:buClr>
              <a:buFontTx/>
              <a:buChar char="•"/>
              <a:tabLst>
                <a:tab pos="228600" algn="l"/>
                <a:tab pos="1943100" algn="l"/>
              </a:tabLst>
            </a:pPr>
            <a:r>
              <a:rPr lang="en-US" altLang="zh-CN" sz="1800" b="1" dirty="0" smtClean="0">
                <a:ea typeface="SimSun" pitchFamily="2" charset="-122"/>
              </a:rPr>
              <a:t>You and most other organisms can’t use the energy of sunlight directly. </a:t>
            </a:r>
          </a:p>
          <a:p>
            <a:pPr marL="342900" indent="-342900" algn="l">
              <a:lnSpc>
                <a:spcPct val="150000"/>
              </a:lnSpc>
              <a:spcBef>
                <a:spcPct val="20000"/>
              </a:spcBef>
              <a:spcAft>
                <a:spcPct val="20000"/>
              </a:spcAft>
              <a:buClr>
                <a:schemeClr val="tx1"/>
              </a:buClr>
              <a:buFontTx/>
              <a:buChar char="•"/>
              <a:tabLst>
                <a:tab pos="228600" algn="l"/>
                <a:tab pos="1943100" algn="l"/>
              </a:tabLst>
            </a:pPr>
            <a:r>
              <a:rPr lang="en-US" altLang="zh-CN" sz="1800" b="1" dirty="0" smtClean="0">
                <a:ea typeface="SimSun" pitchFamily="2" charset="-122"/>
              </a:rPr>
              <a:t> Instead, you take in and use food as a source of energy. </a:t>
            </a:r>
            <a:endParaRPr lang="en-US" sz="1800" b="1" dirty="0"/>
          </a:p>
        </p:txBody>
      </p:sp>
    </p:spTree>
    <p:extLst>
      <p:ext uri="{BB962C8B-B14F-4D97-AF65-F5344CB8AC3E}">
        <p14:creationId xmlns:p14="http://schemas.microsoft.com/office/powerpoint/2010/main" val="3680960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277813"/>
            <a:ext cx="8229600" cy="457200"/>
          </a:xfrm>
        </p:spPr>
        <p:txBody>
          <a:bodyPr>
            <a:normAutofit fontScale="90000"/>
          </a:bodyPr>
          <a:lstStyle/>
          <a:p>
            <a:pPr eaLnBrk="1" hangingPunct="1">
              <a:defRPr/>
            </a:pPr>
            <a:r>
              <a:rPr lang="en-US" sz="4000" b="1" u="sng" smtClean="0">
                <a:solidFill>
                  <a:schemeClr val="tx1"/>
                </a:solidFill>
              </a:rPr>
              <a:t>Evolution</a:t>
            </a:r>
            <a:r>
              <a:rPr lang="en-US" sz="1200" smtClean="0">
                <a:solidFill>
                  <a:schemeClr val="tx1"/>
                </a:solidFill>
              </a:rPr>
              <a:t>--pg. 44</a:t>
            </a:r>
            <a:endParaRPr lang="en-US" smtClean="0">
              <a:solidFill>
                <a:schemeClr val="tx1"/>
              </a:solidFill>
            </a:endParaRPr>
          </a:p>
        </p:txBody>
      </p:sp>
      <p:sp>
        <p:nvSpPr>
          <p:cNvPr id="25603" name="Rectangle 3"/>
          <p:cNvSpPr>
            <a:spLocks noGrp="1" noChangeArrowheads="1"/>
          </p:cNvSpPr>
          <p:nvPr>
            <p:ph type="body" idx="1"/>
          </p:nvPr>
        </p:nvSpPr>
        <p:spPr>
          <a:xfrm>
            <a:off x="685800" y="914400"/>
            <a:ext cx="7772400" cy="5181600"/>
          </a:xfrm>
        </p:spPr>
        <p:txBody>
          <a:bodyPr/>
          <a:lstStyle/>
          <a:p>
            <a:pPr lvl="2" eaLnBrk="1" hangingPunct="1">
              <a:spcAft>
                <a:spcPts val="1200"/>
              </a:spcAft>
              <a:defRPr/>
            </a:pPr>
            <a:endParaRPr lang="en-US" smtClean="0"/>
          </a:p>
          <a:p>
            <a:pPr eaLnBrk="1" hangingPunct="1">
              <a:defRPr/>
            </a:pPr>
            <a:r>
              <a:rPr lang="en-US" b="1" u="sng" smtClean="0"/>
              <a:t>Adaptation</a:t>
            </a:r>
            <a:r>
              <a:rPr lang="en-US" smtClean="0"/>
              <a:t>- an inherited trait that increases an organism’s chance of survival and reproduction in a certain environment </a:t>
            </a:r>
          </a:p>
          <a:p>
            <a:pPr lvl="1" eaLnBrk="1" hangingPunct="1">
              <a:defRPr/>
            </a:pPr>
            <a:r>
              <a:rPr lang="en-US" smtClean="0"/>
              <a:t>	</a:t>
            </a:r>
            <a:r>
              <a:rPr lang="en-US" sz="2000" b="1" smtClean="0"/>
              <a:t>ex. deer in warm areas (with thick and thin coats)  get separated.  The colder areas allow those with  thick fur to live, short to die.  Each generation has a higher percentage of thick fur.  Over time, most will have thick fur. </a:t>
            </a:r>
          </a:p>
          <a:p>
            <a:pPr lvl="1" eaLnBrk="1" hangingPunct="1">
              <a:defRPr/>
            </a:pPr>
            <a:r>
              <a:rPr lang="en-US" sz="2000" b="1" smtClean="0"/>
              <a:t>Result-</a:t>
            </a:r>
            <a:r>
              <a:rPr lang="en-US" sz="1800" b="1" smtClean="0"/>
              <a:t> change in genetic characteristics of populations from 1 generation to the next</a:t>
            </a:r>
            <a:endParaRPr lang="en-US" sz="1800" smtClean="0"/>
          </a:p>
        </p:txBody>
      </p:sp>
    </p:spTree>
    <p:extLst>
      <p:ext uri="{BB962C8B-B14F-4D97-AF65-F5344CB8AC3E}">
        <p14:creationId xmlns:p14="http://schemas.microsoft.com/office/powerpoint/2010/main" val="36693972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4980"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94986" name="Rectangle 10"/>
          <p:cNvSpPr>
            <a:spLocks noChangeArrowheads="1"/>
          </p:cNvSpPr>
          <p:nvPr/>
        </p:nvSpPr>
        <p:spPr bwMode="auto">
          <a:xfrm>
            <a:off x="533400" y="1827213"/>
            <a:ext cx="7924800" cy="184467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Any structure, behavior, or internal process that enables an organism to respond to environmental factors and live to produce offspring is called an </a:t>
            </a:r>
            <a:r>
              <a:rPr lang="en-US" altLang="en-US" sz="3200" b="0">
                <a:solidFill>
                  <a:srgbClr val="FF0066"/>
                </a:solidFill>
                <a:latin typeface="Times" charset="0"/>
              </a:rPr>
              <a:t>adaptation</a:t>
            </a:r>
            <a:r>
              <a:rPr lang="en-US" altLang="en-US" sz="3200" b="0">
                <a:solidFill>
                  <a:schemeClr val="tx1"/>
                </a:solidFill>
                <a:latin typeface="Times" charset="0"/>
              </a:rPr>
              <a:t>.</a:t>
            </a:r>
            <a:endParaRPr lang="en-US" altLang="en-US" sz="3200" b="0" i="1">
              <a:solidFill>
                <a:schemeClr val="tx1"/>
              </a:solidFill>
              <a:latin typeface="Times" charset="0"/>
            </a:endParaRPr>
          </a:p>
        </p:txBody>
      </p:sp>
      <p:sp>
        <p:nvSpPr>
          <p:cNvPr id="894987" name="Rectangle 11"/>
          <p:cNvSpPr>
            <a:spLocks noChangeArrowheads="1"/>
          </p:cNvSpPr>
          <p:nvPr/>
        </p:nvSpPr>
        <p:spPr bwMode="auto">
          <a:xfrm>
            <a:off x="533400" y="3846513"/>
            <a:ext cx="7924800" cy="535531"/>
          </a:xfrm>
          <a:prstGeom prst="rect">
            <a:avLst/>
          </a:prstGeom>
          <a:noFill/>
          <a:ln w="9525">
            <a:noFill/>
            <a:miter lim="800000"/>
            <a:headEnd/>
            <a:tailEnd/>
          </a:ln>
          <a:effectLst/>
        </p:spPr>
        <p:txBody>
          <a:bodyPr>
            <a:spAutoFit/>
          </a:bodyPr>
          <a:lstStyle/>
          <a:p>
            <a:pPr marL="342900" indent="-342900" algn="l">
              <a:buFontTx/>
              <a:buChar char="•"/>
            </a:pPr>
            <a:r>
              <a:rPr lang="en-US" altLang="en-US" sz="3200" b="0" dirty="0">
                <a:solidFill>
                  <a:schemeClr val="tx1"/>
                </a:solidFill>
                <a:latin typeface="Times" charset="0"/>
              </a:rPr>
              <a:t>Adaptations are inherited </a:t>
            </a:r>
            <a:r>
              <a:rPr lang="en-US" altLang="en-US" sz="3200" b="0" dirty="0" smtClean="0">
                <a:solidFill>
                  <a:schemeClr val="tx1"/>
                </a:solidFill>
                <a:latin typeface="Times" charset="0"/>
              </a:rPr>
              <a:t> </a:t>
            </a:r>
            <a:endParaRPr lang="en-US" altLang="en-US" sz="3200" b="0" i="1" dirty="0">
              <a:solidFill>
                <a:schemeClr val="tx1"/>
              </a:solidFill>
              <a:latin typeface="Times" charset="0"/>
            </a:endParaRPr>
          </a:p>
        </p:txBody>
      </p:sp>
      <p:pic>
        <p:nvPicPr>
          <p:cNvPr id="894988" name="Picture 12"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894989" name="Picture 13"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sp>
        <p:nvSpPr>
          <p:cNvPr id="894991" name="Rectangle 15"/>
          <p:cNvSpPr>
            <a:spLocks noChangeArrowheads="1"/>
          </p:cNvSpPr>
          <p:nvPr/>
        </p:nvSpPr>
        <p:spPr bwMode="auto">
          <a:xfrm>
            <a:off x="533400" y="4989513"/>
            <a:ext cx="7924800" cy="96837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The gradual change in a species through adaptations over time is </a:t>
            </a:r>
            <a:r>
              <a:rPr lang="en-US" altLang="en-US" sz="3200" b="0">
                <a:solidFill>
                  <a:srgbClr val="FF0066"/>
                </a:solidFill>
                <a:latin typeface="Times" charset="0"/>
              </a:rPr>
              <a:t>evolution</a:t>
            </a:r>
            <a:r>
              <a:rPr lang="en-US" altLang="en-US" sz="3200" b="0">
                <a:solidFill>
                  <a:schemeClr val="tx1"/>
                </a:solidFill>
                <a:latin typeface="Times" charset="0"/>
              </a:rPr>
              <a:t>.</a:t>
            </a:r>
            <a:endParaRPr lang="en-US" altLang="en-US" sz="3200" b="0" i="1">
              <a:solidFill>
                <a:schemeClr val="tx1"/>
              </a:solidFill>
              <a:latin typeface="Times" charset="0"/>
            </a:endParaRPr>
          </a:p>
        </p:txBody>
      </p:sp>
      <p:pic>
        <p:nvPicPr>
          <p:cNvPr id="894994" name="Picture 18" descr="audio image blue">
            <a:hlinkClick r:id="" action="ppaction://noaction">
              <a:snd r:embed="rId5" name="01-adaptation.WAV"/>
            </a:hlinkClick>
          </p:cNvPr>
          <p:cNvPicPr>
            <a:picLocks noChangeAspect="1" noChangeArrowheads="1"/>
          </p:cNvPicPr>
          <p:nvPr/>
        </p:nvPicPr>
        <p:blipFill>
          <a:blip r:embed="rId6" cstate="print"/>
          <a:srcRect/>
          <a:stretch>
            <a:fillRect/>
          </a:stretch>
        </p:blipFill>
        <p:spPr bwMode="auto">
          <a:xfrm>
            <a:off x="6318250" y="3255963"/>
            <a:ext cx="354013" cy="354012"/>
          </a:xfrm>
          <a:prstGeom prst="rect">
            <a:avLst/>
          </a:prstGeom>
          <a:noFill/>
        </p:spPr>
      </p:pic>
      <p:pic>
        <p:nvPicPr>
          <p:cNvPr id="894995" name="Picture 19" descr="audio image blue">
            <a:hlinkClick r:id="" action="ppaction://noaction">
              <a:snd r:embed="rId7" name="01-evolution.WAV"/>
            </a:hlinkClick>
          </p:cNvPr>
          <p:cNvPicPr>
            <a:picLocks noChangeAspect="1" noChangeArrowheads="1"/>
          </p:cNvPicPr>
          <p:nvPr/>
        </p:nvPicPr>
        <p:blipFill>
          <a:blip r:embed="rId6" cstate="print"/>
          <a:srcRect/>
          <a:stretch>
            <a:fillRect/>
          </a:stretch>
        </p:blipFill>
        <p:spPr bwMode="auto">
          <a:xfrm>
            <a:off x="6623050" y="5527675"/>
            <a:ext cx="354013" cy="354013"/>
          </a:xfrm>
          <a:prstGeom prst="rect">
            <a:avLst/>
          </a:prstGeom>
          <a:noFill/>
        </p:spPr>
      </p:pic>
      <p:sp>
        <p:nvSpPr>
          <p:cNvPr id="894996" name="Text Box 20"/>
          <p:cNvSpPr txBox="1">
            <a:spLocks noChangeArrowheads="1"/>
          </p:cNvSpPr>
          <p:nvPr/>
        </p:nvSpPr>
        <p:spPr bwMode="auto">
          <a:xfrm>
            <a:off x="457200" y="1066800"/>
            <a:ext cx="8578850" cy="585788"/>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Living things adapt and evolve</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94986"/>
                                        </p:tgtEl>
                                        <p:attrNameLst>
                                          <p:attrName>style.visibility</p:attrName>
                                        </p:attrNameLst>
                                      </p:cBhvr>
                                      <p:to>
                                        <p:strVal val="visible"/>
                                      </p:to>
                                    </p:set>
                                    <p:animEffect transition="in" filter="box(out)">
                                      <p:cBhvr>
                                        <p:cTn id="7" dur="500"/>
                                        <p:tgtEl>
                                          <p:spTgt spid="89498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894994"/>
                                        </p:tgtEl>
                                        <p:attrNameLst>
                                          <p:attrName>style.visibility</p:attrName>
                                        </p:attrNameLst>
                                      </p:cBhvr>
                                      <p:to>
                                        <p:strVal val="visible"/>
                                      </p:to>
                                    </p:set>
                                    <p:animEffect transition="in" filter="box(out)">
                                      <p:cBhvr>
                                        <p:cTn id="12" dur="500"/>
                                        <p:tgtEl>
                                          <p:spTgt spid="89499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894987"/>
                                        </p:tgtEl>
                                        <p:attrNameLst>
                                          <p:attrName>style.visibility</p:attrName>
                                        </p:attrNameLst>
                                      </p:cBhvr>
                                      <p:to>
                                        <p:strVal val="visible"/>
                                      </p:to>
                                    </p:set>
                                    <p:animEffect transition="in" filter="box(out)">
                                      <p:cBhvr>
                                        <p:cTn id="17" dur="500"/>
                                        <p:tgtEl>
                                          <p:spTgt spid="89498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894991"/>
                                        </p:tgtEl>
                                        <p:attrNameLst>
                                          <p:attrName>style.visibility</p:attrName>
                                        </p:attrNameLst>
                                      </p:cBhvr>
                                      <p:to>
                                        <p:strVal val="visible"/>
                                      </p:to>
                                    </p:set>
                                    <p:animEffect transition="in" filter="box(out)">
                                      <p:cBhvr>
                                        <p:cTn id="22" dur="500"/>
                                        <p:tgtEl>
                                          <p:spTgt spid="89499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894995"/>
                                        </p:tgtEl>
                                        <p:attrNameLst>
                                          <p:attrName>style.visibility</p:attrName>
                                        </p:attrNameLst>
                                      </p:cBhvr>
                                      <p:to>
                                        <p:strVal val="visible"/>
                                      </p:to>
                                    </p:set>
                                    <p:animEffect transition="in" filter="box(out)">
                                      <p:cBhvr>
                                        <p:cTn id="27" dur="500"/>
                                        <p:tgtEl>
                                          <p:spTgt spid="894995"/>
                                        </p:tgtEl>
                                      </p:cBhvr>
                                    </p:animEffect>
                                  </p:childTnLst>
                                </p:cTn>
                              </p:par>
                            </p:childTnLst>
                          </p:cTn>
                        </p:par>
                        <p:par>
                          <p:cTn id="28" fill="hold">
                            <p:stCondLst>
                              <p:cond delay="500"/>
                            </p:stCondLst>
                            <p:childTnLst>
                              <p:par>
                                <p:cTn id="29" presetID="4" presetClass="entr" presetSubtype="32" fill="hold" nodeType="afterEffect">
                                  <p:stCondLst>
                                    <p:cond delay="0"/>
                                  </p:stCondLst>
                                  <p:childTnLst>
                                    <p:set>
                                      <p:cBhvr>
                                        <p:cTn id="30" dur="1" fill="hold">
                                          <p:stCondLst>
                                            <p:cond delay="0"/>
                                          </p:stCondLst>
                                        </p:cTn>
                                        <p:tgtEl>
                                          <p:spTgt spid="894980"/>
                                        </p:tgtEl>
                                        <p:attrNameLst>
                                          <p:attrName>style.visibility</p:attrName>
                                        </p:attrNameLst>
                                      </p:cBhvr>
                                      <p:to>
                                        <p:strVal val="visible"/>
                                      </p:to>
                                    </p:set>
                                    <p:animEffect transition="in" filter="box(out)">
                                      <p:cBhvr>
                                        <p:cTn id="31" dur="500"/>
                                        <p:tgtEl>
                                          <p:spTgt spid="8949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4986" grpId="0" autoUpdateAnimBg="0"/>
      <p:bldP spid="894987" grpId="0" autoUpdateAnimBg="0"/>
      <p:bldP spid="894991"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792162"/>
          </a:xfrm>
        </p:spPr>
        <p:txBody>
          <a:bodyPr>
            <a:normAutofit/>
          </a:bodyPr>
          <a:lstStyle/>
          <a:p>
            <a:r>
              <a:rPr lang="en-US" sz="3600" dirty="0" smtClean="0"/>
              <a:t>Living things adjust to their surroundings</a:t>
            </a:r>
            <a:endParaRPr lang="en-US" sz="3600" dirty="0"/>
          </a:p>
        </p:txBody>
      </p:sp>
      <p:sp>
        <p:nvSpPr>
          <p:cNvPr id="8" name="Content Placeholder 7"/>
          <p:cNvSpPr>
            <a:spLocks noGrp="1"/>
          </p:cNvSpPr>
          <p:nvPr>
            <p:ph sz="half" idx="1"/>
          </p:nvPr>
        </p:nvSpPr>
        <p:spPr>
          <a:xfrm>
            <a:off x="457200" y="1600201"/>
            <a:ext cx="4038600" cy="2514599"/>
          </a:xfrm>
        </p:spPr>
        <p:txBody>
          <a:bodyPr>
            <a:normAutofit fontScale="55000" lnSpcReduction="20000"/>
          </a:bodyPr>
          <a:lstStyle/>
          <a:p>
            <a:pPr>
              <a:lnSpc>
                <a:spcPct val="170000"/>
              </a:lnSpc>
            </a:pPr>
            <a:r>
              <a:rPr lang="en-US" b="1" dirty="0" smtClean="0"/>
              <a:t>Organisms live in a constant </a:t>
            </a:r>
          </a:p>
          <a:p>
            <a:pPr>
              <a:lnSpc>
                <a:spcPct val="170000"/>
              </a:lnSpc>
            </a:pPr>
            <a:r>
              <a:rPr lang="en-US" b="1" dirty="0" smtClean="0"/>
              <a:t>interface with their  surroundings, or environment. </a:t>
            </a:r>
          </a:p>
          <a:p>
            <a:pPr>
              <a:lnSpc>
                <a:spcPct val="170000"/>
              </a:lnSpc>
            </a:pPr>
            <a:r>
              <a:rPr lang="en-US" b="1" dirty="0" smtClean="0"/>
              <a:t>These include air, water, weather, temperature, and any other organisms in the area.</a:t>
            </a:r>
          </a:p>
          <a:p>
            <a:pPr>
              <a:lnSpc>
                <a:spcPct val="170000"/>
              </a:lnSpc>
            </a:pPr>
            <a:endParaRPr lang="en-US" b="1" dirty="0"/>
          </a:p>
        </p:txBody>
      </p:sp>
      <p:sp>
        <p:nvSpPr>
          <p:cNvPr id="9" name="Content Placeholder 8"/>
          <p:cNvSpPr>
            <a:spLocks noGrp="1"/>
          </p:cNvSpPr>
          <p:nvPr>
            <p:ph sz="half" idx="2"/>
          </p:nvPr>
        </p:nvSpPr>
        <p:spPr>
          <a:xfrm>
            <a:off x="4495800" y="1600201"/>
            <a:ext cx="4191000" cy="2743199"/>
          </a:xfrm>
        </p:spPr>
        <p:txBody>
          <a:bodyPr>
            <a:normAutofit fontScale="55000" lnSpcReduction="20000"/>
          </a:bodyPr>
          <a:lstStyle/>
          <a:p>
            <a:pPr>
              <a:lnSpc>
                <a:spcPct val="170000"/>
              </a:lnSpc>
              <a:buNone/>
            </a:pPr>
            <a:r>
              <a:rPr lang="en-US" b="1" dirty="0" smtClean="0"/>
              <a:t>The fox responds to the presence of  a rabbit by quietly moving toward it, then pouncing. </a:t>
            </a:r>
          </a:p>
          <a:p>
            <a:pPr>
              <a:lnSpc>
                <a:spcPct val="170000"/>
              </a:lnSpc>
              <a:buNone/>
            </a:pPr>
            <a:r>
              <a:rPr lang="en-US" b="1" dirty="0" smtClean="0"/>
              <a:t>Trees adjust to cold, dry winter weather by losing their leaves.  Trees that drop their leaves in the fall conserve water and  avoid freezing during winter</a:t>
            </a:r>
          </a:p>
          <a:p>
            <a:pPr>
              <a:lnSpc>
                <a:spcPct val="170000"/>
              </a:lnSpc>
            </a:pPr>
            <a:endParaRPr lang="en-US" b="1" dirty="0"/>
          </a:p>
        </p:txBody>
      </p:sp>
      <p:pic>
        <p:nvPicPr>
          <p:cNvPr id="15363" name="Picture 3"/>
          <p:cNvPicPr>
            <a:picLocks noChangeAspect="1" noChangeArrowheads="1"/>
          </p:cNvPicPr>
          <p:nvPr/>
        </p:nvPicPr>
        <p:blipFill>
          <a:blip r:embed="rId2" cstate="print"/>
          <a:srcRect/>
          <a:stretch>
            <a:fillRect/>
          </a:stretch>
        </p:blipFill>
        <p:spPr bwMode="auto">
          <a:xfrm>
            <a:off x="762000" y="4160911"/>
            <a:ext cx="3276600" cy="2697089"/>
          </a:xfrm>
          <a:prstGeom prst="rect">
            <a:avLst/>
          </a:prstGeom>
          <a:noFill/>
          <a:ln w="9525">
            <a:noFill/>
            <a:miter lim="800000"/>
            <a:headEnd/>
            <a:tailEnd/>
          </a:ln>
        </p:spPr>
      </p:pic>
      <p:pic>
        <p:nvPicPr>
          <p:cNvPr id="15364" name="Picture 4"/>
          <p:cNvPicPr>
            <a:picLocks noChangeAspect="1" noChangeArrowheads="1"/>
          </p:cNvPicPr>
          <p:nvPr/>
        </p:nvPicPr>
        <p:blipFill>
          <a:blip r:embed="rId3" cstate="print"/>
          <a:srcRect/>
          <a:stretch>
            <a:fillRect/>
          </a:stretch>
        </p:blipFill>
        <p:spPr bwMode="auto">
          <a:xfrm>
            <a:off x="5257800" y="4495800"/>
            <a:ext cx="3333750" cy="2362200"/>
          </a:xfrm>
          <a:prstGeom prst="rect">
            <a:avLst/>
          </a:prstGeom>
          <a:noFill/>
          <a:ln w="9525">
            <a:noFill/>
            <a:miter lim="800000"/>
            <a:headEnd/>
            <a:tailEnd/>
          </a:ln>
        </p:spPr>
      </p:pic>
    </p:spTree>
    <p:extLst>
      <p:ext uri="{BB962C8B-B14F-4D97-AF65-F5344CB8AC3E}">
        <p14:creationId xmlns:p14="http://schemas.microsoft.com/office/powerpoint/2010/main" val="10146164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prickly-pear-cact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3224213"/>
            <a:ext cx="6172200" cy="363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19" name="Rectangle 3"/>
          <p:cNvSpPr>
            <a:spLocks noGrp="1" noChangeArrowheads="1"/>
          </p:cNvSpPr>
          <p:nvPr>
            <p:ph type="title"/>
          </p:nvPr>
        </p:nvSpPr>
        <p:spPr/>
        <p:txBody>
          <a:bodyPr/>
          <a:lstStyle/>
          <a:p>
            <a:pPr eaLnBrk="1" hangingPunct="1">
              <a:defRPr/>
            </a:pPr>
            <a:r>
              <a:rPr lang="en-US" b="1" smtClean="0">
                <a:latin typeface="Comic Sans MS" pitchFamily="66" charset="0"/>
              </a:rPr>
              <a:t>Prey Defense Adaptations</a:t>
            </a:r>
          </a:p>
        </p:txBody>
      </p:sp>
      <p:sp>
        <p:nvSpPr>
          <p:cNvPr id="265220" name="Rectangle 4"/>
          <p:cNvSpPr>
            <a:spLocks noGrp="1" noChangeArrowheads="1"/>
          </p:cNvSpPr>
          <p:nvPr>
            <p:ph type="body" sz="half" idx="1"/>
          </p:nvPr>
        </p:nvSpPr>
        <p:spPr>
          <a:xfrm>
            <a:off x="0" y="1905000"/>
            <a:ext cx="2895600" cy="3200400"/>
          </a:xfrm>
        </p:spPr>
        <p:txBody>
          <a:bodyPr>
            <a:normAutofit fontScale="92500" lnSpcReduction="20000"/>
          </a:bodyPr>
          <a:lstStyle/>
          <a:p>
            <a:pPr eaLnBrk="1" hangingPunct="1">
              <a:lnSpc>
                <a:spcPct val="109000"/>
              </a:lnSpc>
              <a:defRPr/>
            </a:pPr>
            <a:r>
              <a:rPr lang="en-US" b="1" smtClean="0">
                <a:latin typeface="Comic Sans MS" pitchFamily="66" charset="0"/>
              </a:rPr>
              <a:t>Plants </a:t>
            </a:r>
          </a:p>
          <a:p>
            <a:pPr eaLnBrk="1" hangingPunct="1">
              <a:lnSpc>
                <a:spcPct val="109000"/>
              </a:lnSpc>
              <a:defRPr/>
            </a:pPr>
            <a:r>
              <a:rPr lang="en-US" b="1" smtClean="0">
                <a:latin typeface="Comic Sans MS" pitchFamily="66" charset="0"/>
              </a:rPr>
              <a:t>sharp spines, tough, leathery leaves, or produce poisonous chemicals</a:t>
            </a:r>
          </a:p>
        </p:txBody>
      </p:sp>
      <p:sp>
        <p:nvSpPr>
          <p:cNvPr id="265221" name="Rectangle 5"/>
          <p:cNvSpPr>
            <a:spLocks noGrp="1" noChangeArrowheads="1"/>
          </p:cNvSpPr>
          <p:nvPr>
            <p:ph type="body" sz="half" idx="2"/>
          </p:nvPr>
        </p:nvSpPr>
        <p:spPr>
          <a:xfrm>
            <a:off x="2971800" y="1447800"/>
            <a:ext cx="6172200" cy="1676400"/>
          </a:xfrm>
        </p:spPr>
        <p:txBody>
          <a:bodyPr/>
          <a:lstStyle/>
          <a:p>
            <a:pPr eaLnBrk="1" hangingPunct="1">
              <a:lnSpc>
                <a:spcPct val="97000"/>
              </a:lnSpc>
              <a:defRPr/>
            </a:pPr>
            <a:r>
              <a:rPr lang="en-US" b="1" smtClean="0">
                <a:latin typeface="Comic Sans MS" pitchFamily="66" charset="0"/>
              </a:rPr>
              <a:t>Insects </a:t>
            </a:r>
          </a:p>
          <a:p>
            <a:pPr eaLnBrk="1" hangingPunct="1">
              <a:lnSpc>
                <a:spcPct val="97000"/>
              </a:lnSpc>
              <a:defRPr/>
            </a:pPr>
            <a:r>
              <a:rPr lang="en-US" b="1" smtClean="0">
                <a:latin typeface="Comic Sans MS" pitchFamily="66" charset="0"/>
              </a:rPr>
              <a:t>inhabit trees with toxin or hold the toxins within their bodies.</a:t>
            </a:r>
            <a:endParaRPr lang="en-US" smtClean="0"/>
          </a:p>
        </p:txBody>
      </p:sp>
    </p:spTree>
    <p:extLst>
      <p:ext uri="{BB962C8B-B14F-4D97-AF65-F5344CB8AC3E}">
        <p14:creationId xmlns:p14="http://schemas.microsoft.com/office/powerpoint/2010/main" val="165388293"/>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p:txBody>
          <a:bodyPr>
            <a:normAutofit fontScale="90000"/>
          </a:bodyPr>
          <a:lstStyle/>
          <a:p>
            <a:pPr eaLnBrk="1" hangingPunct="1">
              <a:defRPr/>
            </a:pPr>
            <a:r>
              <a:rPr lang="en-US" b="1" smtClean="0">
                <a:latin typeface="Comic Sans MS" pitchFamily="66" charset="0"/>
              </a:rPr>
              <a:t>Animals develop anti-predatory defenses of:</a:t>
            </a:r>
          </a:p>
        </p:txBody>
      </p:sp>
      <p:sp>
        <p:nvSpPr>
          <p:cNvPr id="266243" name="Rectangle 3"/>
          <p:cNvSpPr>
            <a:spLocks noGrp="1" noChangeArrowheads="1"/>
          </p:cNvSpPr>
          <p:nvPr>
            <p:ph type="body" sz="half" idx="1"/>
          </p:nvPr>
        </p:nvSpPr>
        <p:spPr>
          <a:xfrm>
            <a:off x="0" y="1828800"/>
            <a:ext cx="3695700" cy="838200"/>
          </a:xfrm>
        </p:spPr>
        <p:txBody>
          <a:bodyPr/>
          <a:lstStyle/>
          <a:p>
            <a:pPr eaLnBrk="1" hangingPunct="1">
              <a:lnSpc>
                <a:spcPct val="97000"/>
              </a:lnSpc>
              <a:spcBef>
                <a:spcPts val="38"/>
              </a:spcBef>
              <a:defRPr/>
            </a:pPr>
            <a:r>
              <a:rPr lang="en-US" sz="3200" b="1" smtClean="0">
                <a:latin typeface="Comic Sans MS" pitchFamily="66" charset="0"/>
              </a:rPr>
              <a:t>1) Concealment: </a:t>
            </a:r>
          </a:p>
        </p:txBody>
      </p:sp>
      <p:sp>
        <p:nvSpPr>
          <p:cNvPr id="266244" name="Rectangle 4"/>
          <p:cNvSpPr>
            <a:spLocks noGrp="1" noChangeArrowheads="1"/>
          </p:cNvSpPr>
          <p:nvPr>
            <p:ph type="body" sz="half" idx="2"/>
          </p:nvPr>
        </p:nvSpPr>
        <p:spPr>
          <a:xfrm>
            <a:off x="4654550" y="1600200"/>
            <a:ext cx="2619375" cy="4530725"/>
          </a:xfrm>
        </p:spPr>
        <p:txBody>
          <a:bodyPr/>
          <a:lstStyle/>
          <a:p>
            <a:pPr eaLnBrk="1" hangingPunct="1">
              <a:lnSpc>
                <a:spcPct val="97000"/>
              </a:lnSpc>
              <a:defRPr/>
            </a:pPr>
            <a:r>
              <a:rPr lang="en-US" sz="3200" b="1" smtClean="0">
                <a:latin typeface="Comic Sans MS" pitchFamily="66" charset="0"/>
              </a:rPr>
              <a:t>2) Fright: Prey may startle predator</a:t>
            </a:r>
            <a:endParaRPr lang="en-US" sz="3200" smtClean="0"/>
          </a:p>
          <a:p>
            <a:pPr eaLnBrk="1" hangingPunct="1">
              <a:defRPr/>
            </a:pPr>
            <a:endParaRPr lang="en-US" smtClean="0"/>
          </a:p>
        </p:txBody>
      </p:sp>
      <p:pic>
        <p:nvPicPr>
          <p:cNvPr id="62469" name="Picture 5" descr="camou grasshopp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590800"/>
            <a:ext cx="3943350" cy="29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6" descr="sphinx moth larva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1143000"/>
            <a:ext cx="1787525"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189663"/>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type="title"/>
          </p:nvPr>
        </p:nvSpPr>
        <p:spPr/>
        <p:txBody>
          <a:bodyPr>
            <a:normAutofit fontScale="90000"/>
          </a:bodyPr>
          <a:lstStyle/>
          <a:p>
            <a:pPr eaLnBrk="1" hangingPunct="1">
              <a:defRPr/>
            </a:pPr>
            <a:r>
              <a:rPr lang="en-US" b="1" smtClean="0">
                <a:latin typeface="Comic Sans MS" pitchFamily="66" charset="0"/>
              </a:rPr>
              <a:t>Animals develop anti-predatory defenses of:</a:t>
            </a:r>
          </a:p>
        </p:txBody>
      </p:sp>
      <p:sp>
        <p:nvSpPr>
          <p:cNvPr id="267267" name="Rectangle 3"/>
          <p:cNvSpPr>
            <a:spLocks noGrp="1" noChangeArrowheads="1"/>
          </p:cNvSpPr>
          <p:nvPr>
            <p:ph type="body" sz="half" idx="1"/>
          </p:nvPr>
        </p:nvSpPr>
        <p:spPr>
          <a:xfrm>
            <a:off x="457200" y="1600200"/>
            <a:ext cx="3989388" cy="1174750"/>
          </a:xfrm>
        </p:spPr>
        <p:txBody>
          <a:bodyPr/>
          <a:lstStyle/>
          <a:p>
            <a:pPr eaLnBrk="1" hangingPunct="1">
              <a:lnSpc>
                <a:spcPct val="97000"/>
              </a:lnSpc>
              <a:spcBef>
                <a:spcPts val="38"/>
              </a:spcBef>
              <a:buFont typeface="Wingdings" pitchFamily="2" charset="2"/>
              <a:buNone/>
              <a:defRPr/>
            </a:pPr>
            <a:r>
              <a:rPr lang="en-US" b="1" smtClean="0">
                <a:latin typeface="Comic Sans MS" pitchFamily="66" charset="0"/>
              </a:rPr>
              <a:t>Warning coloration: Poisonous</a:t>
            </a:r>
          </a:p>
        </p:txBody>
      </p:sp>
      <p:sp>
        <p:nvSpPr>
          <p:cNvPr id="267268" name="Rectangle 4"/>
          <p:cNvSpPr>
            <a:spLocks noGrp="1" noChangeArrowheads="1"/>
          </p:cNvSpPr>
          <p:nvPr>
            <p:ph type="body" sz="half" idx="2"/>
          </p:nvPr>
        </p:nvSpPr>
        <p:spPr>
          <a:xfrm>
            <a:off x="4654550" y="1600200"/>
            <a:ext cx="4032250" cy="2097088"/>
          </a:xfrm>
        </p:spPr>
        <p:txBody>
          <a:bodyPr/>
          <a:lstStyle/>
          <a:p>
            <a:pPr eaLnBrk="1" hangingPunct="1">
              <a:lnSpc>
                <a:spcPct val="94000"/>
              </a:lnSpc>
              <a:defRPr/>
            </a:pPr>
            <a:r>
              <a:rPr lang="en-US" b="1" smtClean="0">
                <a:latin typeface="Comic Sans MS" pitchFamily="66" charset="0"/>
              </a:rPr>
              <a:t>Vigilance: Flocks for protection against predators. </a:t>
            </a:r>
            <a:endParaRPr lang="en-US" smtClean="0"/>
          </a:p>
          <a:p>
            <a:pPr eaLnBrk="1" hangingPunct="1">
              <a:defRPr/>
            </a:pPr>
            <a:endParaRPr lang="en-US" smtClean="0"/>
          </a:p>
        </p:txBody>
      </p:sp>
      <p:pic>
        <p:nvPicPr>
          <p:cNvPr id="63493" name="Picture 5" descr="poison dart fro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895600"/>
            <a:ext cx="3810000" cy="318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4" name="Picture 6" descr="352feat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971800"/>
            <a:ext cx="4318000"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8823143"/>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a:xfrm>
            <a:off x="457200" y="277813"/>
            <a:ext cx="3408363" cy="1143000"/>
          </a:xfrm>
        </p:spPr>
        <p:txBody>
          <a:bodyPr/>
          <a:lstStyle/>
          <a:p>
            <a:pPr eaLnBrk="1" hangingPunct="1">
              <a:defRPr/>
            </a:pPr>
            <a:r>
              <a:rPr lang="en-US" b="1" smtClean="0">
                <a:latin typeface="Comic Sans MS" pitchFamily="66" charset="0"/>
              </a:rPr>
              <a:t>Mimicry</a:t>
            </a:r>
          </a:p>
        </p:txBody>
      </p:sp>
      <p:sp>
        <p:nvSpPr>
          <p:cNvPr id="268291" name="Rectangle 3"/>
          <p:cNvSpPr>
            <a:spLocks noGrp="1" noChangeArrowheads="1"/>
          </p:cNvSpPr>
          <p:nvPr>
            <p:ph type="body" sz="half" idx="1"/>
          </p:nvPr>
        </p:nvSpPr>
        <p:spPr>
          <a:xfrm>
            <a:off x="457200" y="1981200"/>
            <a:ext cx="4305300" cy="4114800"/>
          </a:xfrm>
        </p:spPr>
        <p:txBody>
          <a:bodyPr/>
          <a:lstStyle/>
          <a:p>
            <a:pPr eaLnBrk="1" hangingPunct="1">
              <a:lnSpc>
                <a:spcPct val="94000"/>
              </a:lnSpc>
              <a:spcBef>
                <a:spcPts val="13"/>
              </a:spcBef>
              <a:defRPr/>
            </a:pPr>
            <a:r>
              <a:rPr lang="en-US" b="1" smtClean="0">
                <a:latin typeface="Comic Sans MS" pitchFamily="66" charset="0"/>
              </a:rPr>
              <a:t>one species resembles another that possesses an antipredatory defense. </a:t>
            </a:r>
          </a:p>
          <a:p>
            <a:pPr eaLnBrk="1" hangingPunct="1">
              <a:lnSpc>
                <a:spcPct val="94000"/>
              </a:lnSpc>
              <a:spcBef>
                <a:spcPts val="13"/>
              </a:spcBef>
              <a:defRPr/>
            </a:pPr>
            <a:r>
              <a:rPr lang="en-US" b="1" smtClean="0">
                <a:latin typeface="Comic Sans MS" pitchFamily="66" charset="0"/>
              </a:rPr>
              <a:t>Ex Monarch butterflies are poisonous and is mimicked by viceroy</a:t>
            </a:r>
            <a:endParaRPr lang="en-US" smtClean="0"/>
          </a:p>
        </p:txBody>
      </p:sp>
      <p:pic>
        <p:nvPicPr>
          <p:cNvPr id="64516" name="Picture 4" descr="viceroyPJ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3352800"/>
            <a:ext cx="41148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7" name="Picture 5" descr="monarch butterfl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685800"/>
            <a:ext cx="4152900" cy="267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8" name="Text Box 6"/>
          <p:cNvSpPr txBox="1">
            <a:spLocks noChangeArrowheads="1"/>
          </p:cNvSpPr>
          <p:nvPr/>
        </p:nvSpPr>
        <p:spPr bwMode="auto">
          <a:xfrm>
            <a:off x="4724400" y="838200"/>
            <a:ext cx="2286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r>
              <a:rPr lang="en-US">
                <a:latin typeface="Tahoma" pitchFamily="34" charset="0"/>
              </a:rPr>
              <a:t>Monarch</a:t>
            </a:r>
          </a:p>
        </p:txBody>
      </p:sp>
      <p:sp>
        <p:nvSpPr>
          <p:cNvPr id="64519" name="Text Box 7"/>
          <p:cNvSpPr txBox="1">
            <a:spLocks noChangeArrowheads="1"/>
          </p:cNvSpPr>
          <p:nvPr/>
        </p:nvSpPr>
        <p:spPr bwMode="auto">
          <a:xfrm>
            <a:off x="7620000" y="3429000"/>
            <a:ext cx="1143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r>
              <a:rPr lang="en-US">
                <a:latin typeface="Tahoma" pitchFamily="34" charset="0"/>
              </a:rPr>
              <a:t>Viceroy</a:t>
            </a:r>
          </a:p>
        </p:txBody>
      </p:sp>
    </p:spTree>
    <p:extLst>
      <p:ext uri="{BB962C8B-B14F-4D97-AF65-F5344CB8AC3E}">
        <p14:creationId xmlns:p14="http://schemas.microsoft.com/office/powerpoint/2010/main" val="19373968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11" name="Rectangle 19"/>
          <p:cNvSpPr>
            <a:spLocks noChangeArrowheads="1"/>
          </p:cNvSpPr>
          <p:nvPr/>
        </p:nvSpPr>
        <p:spPr bwMode="auto">
          <a:xfrm>
            <a:off x="381000" y="2590800"/>
            <a:ext cx="5505450" cy="359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200" b="0" dirty="0">
                <a:solidFill>
                  <a:schemeClr val="tx1"/>
                </a:solidFill>
                <a:latin typeface="Times" charset="0"/>
                <a:cs typeface="Times New Roman" pitchFamily="18" charset="0"/>
              </a:rPr>
              <a:t>Benefits include advances in medical treatments and disease prevention, learning more about how the human body functions, increasing knowledge of human relationships and better understanding of how to sustain the web of life on Earth</a:t>
            </a:r>
            <a:r>
              <a:rPr lang="en-US" altLang="en-US" sz="3200" dirty="0">
                <a:solidFill>
                  <a:schemeClr val="tx1"/>
                </a:solidFill>
                <a:latin typeface="Times" charset="0"/>
                <a:cs typeface="Times New Roman" pitchFamily="18" charset="0"/>
              </a:rPr>
              <a:t>. </a:t>
            </a:r>
          </a:p>
        </p:txBody>
      </p:sp>
      <p:pic>
        <p:nvPicPr>
          <p:cNvPr id="110665" name="Picture 73"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110675" name="Picture 83" descr="Se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pic>
        <p:nvPicPr>
          <p:cNvPr id="110678" name="Picture 86" descr="Ear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3130549"/>
            <a:ext cx="2565400" cy="25177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1295400"/>
            <a:ext cx="8229600" cy="1143000"/>
          </a:xfrm>
        </p:spPr>
        <p:txBody>
          <a:bodyPr>
            <a:normAutofit fontScale="90000"/>
          </a:bodyPr>
          <a:lstStyle/>
          <a:p>
            <a:r>
              <a:rPr lang="en-US" altLang="en-US" dirty="0">
                <a:latin typeface="Times" charset="0"/>
              </a:rPr>
              <a:t>How does society benefit from the study of biology</a:t>
            </a:r>
            <a:r>
              <a:rPr lang="en-US" altLang="en-US" dirty="0" smtClean="0">
                <a:latin typeface="Times" charset="0"/>
              </a:rPr>
              <a:t>?</a:t>
            </a:r>
            <a:endParaRPr lang="en-US" dirty="0"/>
          </a:p>
        </p:txBody>
      </p:sp>
    </p:spTree>
    <p:extLst>
      <p:ext uri="{BB962C8B-B14F-4D97-AF65-F5344CB8AC3E}">
        <p14:creationId xmlns:p14="http://schemas.microsoft.com/office/powerpoint/2010/main" val="2696669005"/>
      </p:ext>
    </p:extLst>
  </p:cSld>
  <p:clrMapOvr>
    <a:masterClrMapping/>
  </p:clrMapOvr>
  <p:transition>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7" name="Rectangle 3"/>
          <p:cNvSpPr>
            <a:spLocks noChangeArrowheads="1"/>
          </p:cNvSpPr>
          <p:nvPr/>
        </p:nvSpPr>
        <p:spPr bwMode="auto">
          <a:xfrm>
            <a:off x="4305300" y="1990725"/>
            <a:ext cx="45243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200" b="0">
                <a:solidFill>
                  <a:schemeClr val="tx1"/>
                </a:solidFill>
                <a:latin typeface="Times" charset="0"/>
                <a:cs typeface="Times New Roman" pitchFamily="18" charset="0"/>
              </a:rPr>
              <a:t>"Biology" comes from two Greek words, "bios" meaning life, and "logos" meaning study. Biology is the study of life.</a:t>
            </a:r>
            <a:endParaRPr lang="en-US" altLang="en-US" sz="3200" b="0">
              <a:solidFill>
                <a:schemeClr val="tx1"/>
              </a:solidFill>
              <a:latin typeface="Times" charset="0"/>
            </a:endParaRPr>
          </a:p>
        </p:txBody>
      </p:sp>
      <p:pic>
        <p:nvPicPr>
          <p:cNvPr id="943109" name="Picture 5"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43114" name="Picture 10" descr="end of sl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43116" name="Picture 12"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pic>
        <p:nvPicPr>
          <p:cNvPr id="943118" name="Picture 14" descr="Magnify Flow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0538" y="1033463"/>
            <a:ext cx="3600450" cy="4800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405165652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43118"/>
                                        </p:tgtEl>
                                        <p:attrNameLst>
                                          <p:attrName>style.visibility</p:attrName>
                                        </p:attrNameLst>
                                      </p:cBhvr>
                                      <p:to>
                                        <p:strVal val="visible"/>
                                      </p:to>
                                    </p:set>
                                    <p:animEffect transition="in" filter="box(out)">
                                      <p:cBhvr>
                                        <p:cTn id="7" dur="500"/>
                                        <p:tgtEl>
                                          <p:spTgt spid="943118"/>
                                        </p:tgtEl>
                                      </p:cBhvr>
                                    </p:animEffect>
                                  </p:childTnLst>
                                </p:cTn>
                              </p:par>
                            </p:childTnLst>
                          </p:cTn>
                        </p:par>
                        <p:par>
                          <p:cTn id="8" fill="hold" nodeType="afterGroup">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943107"/>
                                        </p:tgtEl>
                                        <p:attrNameLst>
                                          <p:attrName>style.visibility</p:attrName>
                                        </p:attrNameLst>
                                      </p:cBhvr>
                                      <p:to>
                                        <p:strVal val="visible"/>
                                      </p:to>
                                    </p:set>
                                    <p:animEffect transition="in" filter="box(out)">
                                      <p:cBhvr>
                                        <p:cTn id="11" dur="500"/>
                                        <p:tgtEl>
                                          <p:spTgt spid="943107"/>
                                        </p:tgtEl>
                                      </p:cBhvr>
                                    </p:animEffect>
                                  </p:childTnLst>
                                </p:cTn>
                              </p:par>
                            </p:childTnLst>
                          </p:cTn>
                        </p:par>
                        <p:par>
                          <p:cTn id="12" fill="hold" nodeType="afterGroup">
                            <p:stCondLst>
                              <p:cond delay="1000"/>
                            </p:stCondLst>
                            <p:childTnLst>
                              <p:par>
                                <p:cTn id="13" presetID="4" presetClass="entr" presetSubtype="32" fill="hold" nodeType="afterEffect">
                                  <p:stCondLst>
                                    <p:cond delay="0"/>
                                  </p:stCondLst>
                                  <p:childTnLst>
                                    <p:set>
                                      <p:cBhvr>
                                        <p:cTn id="14" dur="1" fill="hold">
                                          <p:stCondLst>
                                            <p:cond delay="0"/>
                                          </p:stCondLst>
                                        </p:cTn>
                                        <p:tgtEl>
                                          <p:spTgt spid="943114"/>
                                        </p:tgtEl>
                                        <p:attrNameLst>
                                          <p:attrName>style.visibility</p:attrName>
                                        </p:attrNameLst>
                                      </p:cBhvr>
                                      <p:to>
                                        <p:strVal val="visible"/>
                                      </p:to>
                                    </p:set>
                                    <p:animEffect transition="in" filter="box(out)">
                                      <p:cBhvr>
                                        <p:cTn id="15" dur="500"/>
                                        <p:tgtEl>
                                          <p:spTgt spid="943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310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6547" name="Rectangle 3"/>
          <p:cNvSpPr>
            <a:spLocks noChangeArrowheads="1"/>
          </p:cNvSpPr>
          <p:nvPr/>
        </p:nvSpPr>
        <p:spPr bwMode="auto">
          <a:xfrm>
            <a:off x="4343400" y="2967758"/>
            <a:ext cx="4648200" cy="2862322"/>
          </a:xfrm>
          <a:prstGeom prst="rect">
            <a:avLst/>
          </a:prstGeom>
          <a:noFill/>
          <a:ln w="9525">
            <a:noFill/>
            <a:miter lim="800000"/>
            <a:headEnd/>
            <a:tailEnd/>
          </a:ln>
          <a:effectLst/>
        </p:spPr>
        <p:txBody>
          <a:bodyPr>
            <a:spAutoFit/>
          </a:bodyPr>
          <a:lstStyle/>
          <a:p>
            <a:pPr marL="342900" indent="-342900" algn="l">
              <a:lnSpc>
                <a:spcPct val="150000"/>
              </a:lnSpc>
              <a:buFontTx/>
              <a:buChar char="•"/>
            </a:pPr>
            <a:r>
              <a:rPr lang="en-US" altLang="en-US" sz="2400" dirty="0">
                <a:solidFill>
                  <a:schemeClr val="tx1"/>
                </a:solidFill>
                <a:latin typeface="+mn-lt"/>
              </a:rPr>
              <a:t>Life on Earth includes not only the common organisms you notice every day, but also distinctive life forms that have unusual behaviors.</a:t>
            </a:r>
            <a:endParaRPr lang="en-US" altLang="en-US" sz="2400" i="1" dirty="0">
              <a:solidFill>
                <a:schemeClr val="tx1"/>
              </a:solidFill>
              <a:latin typeface="+mn-lt"/>
            </a:endParaRPr>
          </a:p>
        </p:txBody>
      </p:sp>
      <p:pic>
        <p:nvPicPr>
          <p:cNvPr id="876559" name="Picture 15" descr="Sec"/>
          <p:cNvPicPr>
            <a:picLocks noChangeAspect="1" noChangeArrowheads="1"/>
          </p:cNvPicPr>
          <p:nvPr/>
        </p:nvPicPr>
        <p:blipFill>
          <a:blip r:embed="rId2" cstate="print"/>
          <a:srcRect/>
          <a:stretch>
            <a:fillRect/>
          </a:stretch>
        </p:blipFill>
        <p:spPr bwMode="auto">
          <a:xfrm>
            <a:off x="0" y="0"/>
            <a:ext cx="1841500" cy="817563"/>
          </a:xfrm>
          <a:prstGeom prst="rect">
            <a:avLst/>
          </a:prstGeom>
          <a:noFill/>
        </p:spPr>
      </p:pic>
      <p:pic>
        <p:nvPicPr>
          <p:cNvPr id="876561" name="Picture 17" descr="Sec"/>
          <p:cNvPicPr>
            <a:picLocks noChangeAspect="1" noChangeArrowheads="1"/>
          </p:cNvPicPr>
          <p:nvPr/>
        </p:nvPicPr>
        <p:blipFill>
          <a:blip r:embed="rId3" cstate="print"/>
          <a:srcRect/>
          <a:stretch>
            <a:fillRect/>
          </a:stretch>
        </p:blipFill>
        <p:spPr bwMode="auto">
          <a:xfrm>
            <a:off x="3054350" y="0"/>
            <a:ext cx="3035300" cy="482600"/>
          </a:xfrm>
          <a:prstGeom prst="rect">
            <a:avLst/>
          </a:prstGeom>
          <a:noFill/>
        </p:spPr>
      </p:pic>
      <p:pic>
        <p:nvPicPr>
          <p:cNvPr id="876562" name="Picture 18" descr="Pg03-Eel"/>
          <p:cNvPicPr>
            <a:picLocks noChangeAspect="1" noChangeArrowheads="1"/>
          </p:cNvPicPr>
          <p:nvPr/>
        </p:nvPicPr>
        <p:blipFill>
          <a:blip r:embed="rId4" cstate="print"/>
          <a:srcRect/>
          <a:stretch>
            <a:fillRect/>
          </a:stretch>
        </p:blipFill>
        <p:spPr bwMode="auto">
          <a:xfrm>
            <a:off x="0" y="3736215"/>
            <a:ext cx="4191000" cy="3143250"/>
          </a:xfrm>
          <a:prstGeom prst="rect">
            <a:avLst/>
          </a:prstGeom>
          <a:noFill/>
        </p:spPr>
      </p:pic>
      <p:sp>
        <p:nvSpPr>
          <p:cNvPr id="876563" name="Text Box 19"/>
          <p:cNvSpPr txBox="1">
            <a:spLocks noChangeArrowheads="1"/>
          </p:cNvSpPr>
          <p:nvPr/>
        </p:nvSpPr>
        <p:spPr bwMode="auto">
          <a:xfrm>
            <a:off x="2187138" y="609600"/>
            <a:ext cx="45910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dirty="0">
                <a:solidFill>
                  <a:schemeClr val="tx2"/>
                </a:solidFill>
                <a:latin typeface="Times" charset="0"/>
              </a:rPr>
              <a:t>The Science of Biology</a:t>
            </a:r>
          </a:p>
        </p:txBody>
      </p:sp>
      <p:sp>
        <p:nvSpPr>
          <p:cNvPr id="3" name="Rectangle 2"/>
          <p:cNvSpPr/>
          <p:nvPr/>
        </p:nvSpPr>
        <p:spPr>
          <a:xfrm>
            <a:off x="565150" y="1213432"/>
            <a:ext cx="7835027" cy="1754326"/>
          </a:xfrm>
          <a:prstGeom prst="rect">
            <a:avLst/>
          </a:prstGeom>
        </p:spPr>
        <p:txBody>
          <a:bodyPr wrap="square">
            <a:spAutoFit/>
          </a:bodyPr>
          <a:lstStyle/>
          <a:p>
            <a:pPr marL="342900" indent="-342900" algn="l">
              <a:lnSpc>
                <a:spcPct val="150000"/>
              </a:lnSpc>
              <a:buFontTx/>
              <a:buChar char="•"/>
            </a:pPr>
            <a:r>
              <a:rPr lang="en-US" altLang="en-US" sz="2400" dirty="0">
                <a:solidFill>
                  <a:schemeClr val="tx1"/>
                </a:solidFill>
                <a:latin typeface="+mn-lt"/>
              </a:rPr>
              <a:t>One of the most general principles in biology is that living things do not exist in isolation; they are all functioning parts in the delicate balance of nature.</a:t>
            </a:r>
            <a:endParaRPr lang="en-US" altLang="en-US" sz="2400" i="1" dirty="0">
              <a:solidFill>
                <a:schemeClr val="tx1"/>
              </a:solidFill>
              <a:latin typeface="+mn-lt"/>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876562"/>
                                        </p:tgtEl>
                                        <p:attrNameLst>
                                          <p:attrName>style.visibility</p:attrName>
                                        </p:attrNameLst>
                                      </p:cBhvr>
                                      <p:to>
                                        <p:strVal val="visible"/>
                                      </p:to>
                                    </p:set>
                                    <p:animEffect transition="in" filter="box(out)">
                                      <p:cBhvr>
                                        <p:cTn id="7" dur="500"/>
                                        <p:tgtEl>
                                          <p:spTgt spid="876562"/>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876547"/>
                                        </p:tgtEl>
                                        <p:attrNameLst>
                                          <p:attrName>style.visibility</p:attrName>
                                        </p:attrNameLst>
                                      </p:cBhvr>
                                      <p:to>
                                        <p:strVal val="visible"/>
                                      </p:to>
                                    </p:set>
                                    <p:animEffect transition="in" filter="box(out)">
                                      <p:cBhvr>
                                        <p:cTn id="11" dur="500"/>
                                        <p:tgtEl>
                                          <p:spTgt spid="876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6547"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035" name="Rectangle 3"/>
          <p:cNvSpPr>
            <a:spLocks noChangeArrowheads="1"/>
          </p:cNvSpPr>
          <p:nvPr/>
        </p:nvSpPr>
        <p:spPr bwMode="auto">
          <a:xfrm>
            <a:off x="590550" y="914400"/>
            <a:ext cx="8248650" cy="3496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Arial" pitchFamily="34" charset="0"/>
              <a:buChar char="•"/>
            </a:pPr>
            <a:r>
              <a:rPr lang="en-US" altLang="en-US" b="0" dirty="0">
                <a:solidFill>
                  <a:schemeClr val="tx1"/>
                </a:solidFill>
                <a:latin typeface="Times" charset="0"/>
                <a:cs typeface="Times New Roman" pitchFamily="18" charset="0"/>
              </a:rPr>
              <a:t>All living things have an orderly </a:t>
            </a:r>
            <a:r>
              <a:rPr lang="en-US" altLang="en-US" b="0" dirty="0" smtClean="0">
                <a:solidFill>
                  <a:schemeClr val="tx1"/>
                </a:solidFill>
                <a:latin typeface="Times" charset="0"/>
                <a:cs typeface="Times New Roman" pitchFamily="18" charset="0"/>
              </a:rPr>
              <a:t>structure</a:t>
            </a:r>
          </a:p>
          <a:p>
            <a:pPr marL="457200" indent="-457200" algn="l">
              <a:buFont typeface="Arial" pitchFamily="34" charset="0"/>
              <a:buChar char="•"/>
            </a:pPr>
            <a:r>
              <a:rPr lang="en-US" altLang="en-US" b="0" dirty="0" smtClean="0">
                <a:solidFill>
                  <a:schemeClr val="tx1"/>
                </a:solidFill>
                <a:latin typeface="Times" charset="0"/>
                <a:cs typeface="Times New Roman" pitchFamily="18" charset="0"/>
              </a:rPr>
              <a:t>produce offspring</a:t>
            </a:r>
          </a:p>
          <a:p>
            <a:pPr marL="457200" indent="-457200" algn="l">
              <a:buFont typeface="Arial" pitchFamily="34" charset="0"/>
              <a:buChar char="•"/>
            </a:pPr>
            <a:r>
              <a:rPr lang="en-US" altLang="en-US" b="0" dirty="0" smtClean="0">
                <a:solidFill>
                  <a:schemeClr val="tx1"/>
                </a:solidFill>
                <a:latin typeface="Times" charset="0"/>
                <a:cs typeface="Times New Roman" pitchFamily="18" charset="0"/>
              </a:rPr>
              <a:t>grow </a:t>
            </a:r>
            <a:r>
              <a:rPr lang="en-US" altLang="en-US" b="0" dirty="0">
                <a:solidFill>
                  <a:schemeClr val="tx1"/>
                </a:solidFill>
                <a:latin typeface="Times" charset="0"/>
                <a:cs typeface="Times New Roman" pitchFamily="18" charset="0"/>
              </a:rPr>
              <a:t>and </a:t>
            </a:r>
            <a:r>
              <a:rPr lang="en-US" altLang="en-US" b="0" dirty="0" smtClean="0">
                <a:solidFill>
                  <a:schemeClr val="tx1"/>
                </a:solidFill>
                <a:latin typeface="Times" charset="0"/>
                <a:cs typeface="Times New Roman" pitchFamily="18" charset="0"/>
              </a:rPr>
              <a:t>develop</a:t>
            </a:r>
          </a:p>
          <a:p>
            <a:pPr marL="457200" indent="-457200" algn="l">
              <a:buFont typeface="Arial" pitchFamily="34" charset="0"/>
              <a:buChar char="•"/>
            </a:pPr>
            <a:r>
              <a:rPr lang="en-US" altLang="en-US" b="0" dirty="0" smtClean="0">
                <a:solidFill>
                  <a:schemeClr val="tx1"/>
                </a:solidFill>
                <a:latin typeface="Times" charset="0"/>
                <a:cs typeface="Times New Roman" pitchFamily="18" charset="0"/>
              </a:rPr>
              <a:t>and </a:t>
            </a:r>
            <a:r>
              <a:rPr lang="en-US" altLang="en-US" b="0" dirty="0">
                <a:solidFill>
                  <a:schemeClr val="tx1"/>
                </a:solidFill>
                <a:latin typeface="Times" charset="0"/>
                <a:cs typeface="Times New Roman" pitchFamily="18" charset="0"/>
              </a:rPr>
              <a:t>adjust to changes in the environment. </a:t>
            </a:r>
            <a:endParaRPr lang="en-US" altLang="en-US" b="0" dirty="0" smtClean="0">
              <a:solidFill>
                <a:schemeClr val="tx1"/>
              </a:solidFill>
              <a:latin typeface="Times" charset="0"/>
              <a:cs typeface="Times New Roman" pitchFamily="18" charset="0"/>
            </a:endParaRPr>
          </a:p>
          <a:p>
            <a:pPr marL="457200" indent="-457200" algn="l">
              <a:buFont typeface="Arial" pitchFamily="34" charset="0"/>
              <a:buChar char="•"/>
            </a:pPr>
            <a:r>
              <a:rPr lang="en-US" altLang="en-US" b="0" dirty="0" smtClean="0">
                <a:solidFill>
                  <a:schemeClr val="tx1"/>
                </a:solidFill>
                <a:latin typeface="Times" charset="0"/>
                <a:cs typeface="Times New Roman" pitchFamily="18" charset="0"/>
              </a:rPr>
              <a:t>Sometimes </a:t>
            </a:r>
            <a:r>
              <a:rPr lang="en-US" altLang="en-US" b="0" dirty="0">
                <a:solidFill>
                  <a:schemeClr val="tx1"/>
                </a:solidFill>
                <a:latin typeface="Times" charset="0"/>
                <a:cs typeface="Times New Roman" pitchFamily="18" charset="0"/>
              </a:rPr>
              <a:t>nonliving things have one or more of these characteristics, but unless something has all of them it is not considered to be a living thing.</a:t>
            </a:r>
          </a:p>
        </p:txBody>
      </p:sp>
      <p:pic>
        <p:nvPicPr>
          <p:cNvPr id="940037" name="Picture 5"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40042" name="Picture 10" descr="end of sl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40044" name="Picture 12"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sp>
        <p:nvSpPr>
          <p:cNvPr id="940047" name="Rectangle 15"/>
          <p:cNvSpPr>
            <a:spLocks noChangeArrowheads="1"/>
          </p:cNvSpPr>
          <p:nvPr/>
        </p:nvSpPr>
        <p:spPr bwMode="auto">
          <a:xfrm>
            <a:off x="457200" y="4496594"/>
            <a:ext cx="4724400" cy="206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400" b="0" dirty="0">
                <a:solidFill>
                  <a:schemeClr val="tx1"/>
                </a:solidFill>
                <a:latin typeface="Times" charset="0"/>
                <a:cs typeface="Times New Roman" pitchFamily="18" charset="0"/>
              </a:rPr>
              <a:t>These plants are called </a:t>
            </a:r>
            <a:r>
              <a:rPr lang="en-US" altLang="en-US" sz="2400" b="0" i="1" dirty="0" err="1">
                <a:solidFill>
                  <a:schemeClr val="tx1"/>
                </a:solidFill>
                <a:latin typeface="Times" charset="0"/>
                <a:cs typeface="Times New Roman" pitchFamily="18" charset="0"/>
              </a:rPr>
              <a:t>Lithops</a:t>
            </a:r>
            <a:r>
              <a:rPr lang="en-US" altLang="en-US" sz="2400" b="0" i="1" dirty="0">
                <a:solidFill>
                  <a:schemeClr val="tx1"/>
                </a:solidFill>
                <a:latin typeface="Times" charset="0"/>
                <a:cs typeface="Times New Roman" pitchFamily="18" charset="0"/>
              </a:rPr>
              <a:t> </a:t>
            </a:r>
            <a:r>
              <a:rPr lang="en-US" altLang="en-US" sz="2400" b="0" dirty="0">
                <a:solidFill>
                  <a:schemeClr val="tx1"/>
                </a:solidFill>
                <a:latin typeface="Times" charset="0"/>
                <a:cs typeface="Times New Roman" pitchFamily="18" charset="0"/>
              </a:rPr>
              <a:t>from the Greek </a:t>
            </a:r>
            <a:r>
              <a:rPr lang="en-US" altLang="en-US" sz="2400" b="0" i="1" dirty="0" err="1">
                <a:solidFill>
                  <a:schemeClr val="tx1"/>
                </a:solidFill>
                <a:latin typeface="Times" charset="0"/>
                <a:cs typeface="Times New Roman" pitchFamily="18" charset="0"/>
              </a:rPr>
              <a:t>lithos</a:t>
            </a:r>
            <a:r>
              <a:rPr lang="en-US" altLang="en-US" sz="2400" b="0" dirty="0">
                <a:solidFill>
                  <a:schemeClr val="tx1"/>
                </a:solidFill>
                <a:latin typeface="Times" charset="0"/>
                <a:cs typeface="Times New Roman" pitchFamily="18" charset="0"/>
              </a:rPr>
              <a:t>, meaning “stone.” Although they don’t appear to be so, </a:t>
            </a:r>
            <a:r>
              <a:rPr lang="en-US" altLang="en-US" sz="2400" b="0" i="1" dirty="0" err="1">
                <a:solidFill>
                  <a:schemeClr val="tx1"/>
                </a:solidFill>
                <a:latin typeface="Times" charset="0"/>
                <a:cs typeface="Times New Roman" pitchFamily="18" charset="0"/>
              </a:rPr>
              <a:t>Lithops</a:t>
            </a:r>
            <a:r>
              <a:rPr lang="en-US" altLang="en-US" sz="2400" b="0" i="1" dirty="0">
                <a:solidFill>
                  <a:schemeClr val="tx1"/>
                </a:solidFill>
                <a:latin typeface="Times" charset="0"/>
                <a:cs typeface="Times New Roman" pitchFamily="18" charset="0"/>
              </a:rPr>
              <a:t> </a:t>
            </a:r>
            <a:r>
              <a:rPr lang="en-US" altLang="en-US" sz="2400" b="0" dirty="0">
                <a:solidFill>
                  <a:schemeClr val="tx1"/>
                </a:solidFill>
                <a:latin typeface="Times" charset="0"/>
                <a:cs typeface="Times New Roman" pitchFamily="18" charset="0"/>
              </a:rPr>
              <a:t>are just as alive as elephants. Both species possess all of the characteristics of life.</a:t>
            </a:r>
            <a:endParaRPr lang="en-US" altLang="en-US" sz="2400" b="0" i="1" dirty="0">
              <a:solidFill>
                <a:schemeClr val="tx1"/>
              </a:solidFill>
              <a:latin typeface="Times" charset="0"/>
              <a:cs typeface="Times New Roman" pitchFamily="18" charset="0"/>
            </a:endParaRPr>
          </a:p>
        </p:txBody>
      </p:sp>
      <p:pic>
        <p:nvPicPr>
          <p:cNvPr id="940048" name="Picture 16" descr="Fi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10200" y="4479131"/>
            <a:ext cx="2209800" cy="208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912860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40035"/>
                                        </p:tgtEl>
                                        <p:attrNameLst>
                                          <p:attrName>style.visibility</p:attrName>
                                        </p:attrNameLst>
                                      </p:cBhvr>
                                      <p:to>
                                        <p:strVal val="visible"/>
                                      </p:to>
                                    </p:set>
                                    <p:animEffect transition="in" filter="box(out)">
                                      <p:cBhvr>
                                        <p:cTn id="7" dur="500"/>
                                        <p:tgtEl>
                                          <p:spTgt spid="940035"/>
                                        </p:tgtEl>
                                      </p:cBhvr>
                                    </p:animEffect>
                                  </p:childTnLst>
                                </p:cTn>
                              </p:par>
                            </p:childTnLst>
                          </p:cTn>
                        </p:par>
                        <p:par>
                          <p:cTn id="8" fill="hold" nodeType="afterGroup">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940047"/>
                                        </p:tgtEl>
                                        <p:attrNameLst>
                                          <p:attrName>style.visibility</p:attrName>
                                        </p:attrNameLst>
                                      </p:cBhvr>
                                      <p:to>
                                        <p:strVal val="visible"/>
                                      </p:to>
                                    </p:set>
                                    <p:animEffect transition="in" filter="box(out)">
                                      <p:cBhvr>
                                        <p:cTn id="11" dur="500"/>
                                        <p:tgtEl>
                                          <p:spTgt spid="940047"/>
                                        </p:tgtEl>
                                      </p:cBhvr>
                                    </p:animEffect>
                                  </p:childTnLst>
                                </p:cTn>
                              </p:par>
                            </p:childTnLst>
                          </p:cTn>
                        </p:par>
                        <p:par>
                          <p:cTn id="12" fill="hold" nodeType="afterGroup">
                            <p:stCondLst>
                              <p:cond delay="1000"/>
                            </p:stCondLst>
                            <p:childTnLst>
                              <p:par>
                                <p:cTn id="13" presetID="4" presetClass="entr" presetSubtype="32" fill="hold" nodeType="afterEffect">
                                  <p:stCondLst>
                                    <p:cond delay="0"/>
                                  </p:stCondLst>
                                  <p:childTnLst>
                                    <p:set>
                                      <p:cBhvr>
                                        <p:cTn id="14" dur="1" fill="hold">
                                          <p:stCondLst>
                                            <p:cond delay="0"/>
                                          </p:stCondLst>
                                        </p:cTn>
                                        <p:tgtEl>
                                          <p:spTgt spid="940048"/>
                                        </p:tgtEl>
                                        <p:attrNameLst>
                                          <p:attrName>style.visibility</p:attrName>
                                        </p:attrNameLst>
                                      </p:cBhvr>
                                      <p:to>
                                        <p:strVal val="visible"/>
                                      </p:to>
                                    </p:set>
                                    <p:animEffect transition="in" filter="box(out)">
                                      <p:cBhvr>
                                        <p:cTn id="15" dur="500"/>
                                        <p:tgtEl>
                                          <p:spTgt spid="940048"/>
                                        </p:tgtEl>
                                      </p:cBhvr>
                                    </p:animEffect>
                                  </p:childTnLst>
                                </p:cTn>
                              </p:par>
                            </p:childTnLst>
                          </p:cTn>
                        </p:par>
                        <p:par>
                          <p:cTn id="16" fill="hold" nodeType="afterGroup">
                            <p:stCondLst>
                              <p:cond delay="1500"/>
                            </p:stCondLst>
                            <p:childTnLst>
                              <p:par>
                                <p:cTn id="17" presetID="4" presetClass="entr" presetSubtype="32" fill="hold" nodeType="afterEffect">
                                  <p:stCondLst>
                                    <p:cond delay="0"/>
                                  </p:stCondLst>
                                  <p:childTnLst>
                                    <p:set>
                                      <p:cBhvr>
                                        <p:cTn id="18" dur="1" fill="hold">
                                          <p:stCondLst>
                                            <p:cond delay="0"/>
                                          </p:stCondLst>
                                        </p:cTn>
                                        <p:tgtEl>
                                          <p:spTgt spid="940042"/>
                                        </p:tgtEl>
                                        <p:attrNameLst>
                                          <p:attrName>style.visibility</p:attrName>
                                        </p:attrNameLst>
                                      </p:cBhvr>
                                      <p:to>
                                        <p:strVal val="visible"/>
                                      </p:to>
                                    </p:set>
                                    <p:animEffect transition="in" filter="box(out)">
                                      <p:cBhvr>
                                        <p:cTn id="19" dur="500"/>
                                        <p:tgtEl>
                                          <p:spTgt spid="940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0035" grpId="0" autoUpdateAnimBg="0"/>
      <p:bldP spid="940047"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7203" name="Rectangle 3"/>
          <p:cNvSpPr>
            <a:spLocks noChangeArrowheads="1"/>
          </p:cNvSpPr>
          <p:nvPr/>
        </p:nvSpPr>
        <p:spPr bwMode="auto">
          <a:xfrm>
            <a:off x="457200" y="1066800"/>
            <a:ext cx="4876800" cy="522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50000"/>
              </a:lnSpc>
            </a:pPr>
            <a:r>
              <a:rPr lang="en-US" altLang="en-US" sz="2400" u="sng" dirty="0">
                <a:solidFill>
                  <a:schemeClr val="tx1"/>
                </a:solidFill>
                <a:latin typeface="+mn-lt"/>
                <a:cs typeface="Times New Roman" pitchFamily="18" charset="0"/>
              </a:rPr>
              <a:t>Homeostasis</a:t>
            </a:r>
            <a:r>
              <a:rPr lang="en-US" altLang="en-US" sz="2400" b="0" dirty="0">
                <a:solidFill>
                  <a:schemeClr val="tx1"/>
                </a:solidFill>
                <a:latin typeface="+mn-lt"/>
                <a:cs typeface="Times New Roman" pitchFamily="18" charset="0"/>
              </a:rPr>
              <a:t> is the regulation of an organism's internal environment to maintain conditions suitable for survival. </a:t>
            </a:r>
            <a:endParaRPr lang="en-US" altLang="en-US" sz="2400" b="0" dirty="0" smtClean="0">
              <a:solidFill>
                <a:schemeClr val="tx1"/>
              </a:solidFill>
              <a:latin typeface="+mn-lt"/>
              <a:cs typeface="Times New Roman" pitchFamily="18" charset="0"/>
            </a:endParaRPr>
          </a:p>
          <a:p>
            <a:pPr algn="l">
              <a:lnSpc>
                <a:spcPct val="150000"/>
              </a:lnSpc>
            </a:pPr>
            <a:r>
              <a:rPr lang="en-US" altLang="en-US" sz="2400" b="0" dirty="0" smtClean="0">
                <a:solidFill>
                  <a:schemeClr val="tx1"/>
                </a:solidFill>
                <a:latin typeface="+mn-lt"/>
                <a:cs typeface="Times New Roman" pitchFamily="18" charset="0"/>
              </a:rPr>
              <a:t>An </a:t>
            </a:r>
            <a:r>
              <a:rPr lang="en-US" altLang="en-US" sz="2400" b="0" dirty="0">
                <a:solidFill>
                  <a:schemeClr val="tx1"/>
                </a:solidFill>
                <a:latin typeface="+mn-lt"/>
                <a:cs typeface="Times New Roman" pitchFamily="18" charset="0"/>
              </a:rPr>
              <a:t>example is the adjustment an organism makes in the amount of water in its cells; without the ability to make such adjustments, organisms die.</a:t>
            </a:r>
            <a:r>
              <a:rPr lang="en-US" altLang="en-US" sz="2400" b="0" dirty="0">
                <a:solidFill>
                  <a:schemeClr val="tx1"/>
                </a:solidFill>
                <a:latin typeface="+mn-lt"/>
              </a:rPr>
              <a:t> </a:t>
            </a:r>
          </a:p>
        </p:txBody>
      </p:sp>
      <p:pic>
        <p:nvPicPr>
          <p:cNvPr id="947205" name="Picture 5" descr="Section Ch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47210" name="Picture 10" descr="end of sl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47212" name="Picture 12"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pic>
        <p:nvPicPr>
          <p:cNvPr id="947214" name="Picture 14" descr="Pg08-Came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4513" y="2000250"/>
            <a:ext cx="3124200" cy="2343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425894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47210"/>
                                        </p:tgtEl>
                                        <p:attrNameLst>
                                          <p:attrName>style.visibility</p:attrName>
                                        </p:attrNameLst>
                                      </p:cBhvr>
                                      <p:to>
                                        <p:strVal val="visible"/>
                                      </p:to>
                                    </p:set>
                                    <p:animEffect transition="in" filter="box(out)">
                                      <p:cBhvr>
                                        <p:cTn id="7" dur="500"/>
                                        <p:tgtEl>
                                          <p:spTgt spid="947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5523" name="Rectangle 3"/>
          <p:cNvSpPr>
            <a:spLocks noChangeArrowheads="1"/>
          </p:cNvSpPr>
          <p:nvPr/>
        </p:nvSpPr>
        <p:spPr bwMode="auto">
          <a:xfrm>
            <a:off x="533400" y="2133600"/>
            <a:ext cx="80010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Compare different scientific methods.</a:t>
            </a:r>
          </a:p>
        </p:txBody>
      </p:sp>
      <p:sp>
        <p:nvSpPr>
          <p:cNvPr id="875524" name="Rectangle 4"/>
          <p:cNvSpPr>
            <a:spLocks noChangeArrowheads="1"/>
          </p:cNvSpPr>
          <p:nvPr/>
        </p:nvSpPr>
        <p:spPr bwMode="auto">
          <a:xfrm>
            <a:off x="457200" y="10969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Section Objectives:</a:t>
            </a:r>
            <a:r>
              <a:rPr lang="en-US" altLang="en-US" sz="3600">
                <a:solidFill>
                  <a:srgbClr val="FFFF00"/>
                </a:solidFill>
                <a:latin typeface="Times" charset="0"/>
              </a:rPr>
              <a:t> </a:t>
            </a:r>
          </a:p>
        </p:txBody>
      </p:sp>
      <p:sp>
        <p:nvSpPr>
          <p:cNvPr id="875525" name="Rectangle 5"/>
          <p:cNvSpPr>
            <a:spLocks noChangeArrowheads="1"/>
          </p:cNvSpPr>
          <p:nvPr/>
        </p:nvSpPr>
        <p:spPr bwMode="auto">
          <a:xfrm>
            <a:off x="515938" y="3124200"/>
            <a:ext cx="7561262" cy="96837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Differentiate among hypothesis, theory, and principle.</a:t>
            </a:r>
          </a:p>
        </p:txBody>
      </p:sp>
      <p:pic>
        <p:nvPicPr>
          <p:cNvPr id="875526" name="Picture 6"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875534" name="Picture 14"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875535" name="Picture 15"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75523"/>
                                        </p:tgtEl>
                                        <p:attrNameLst>
                                          <p:attrName>style.visibility</p:attrName>
                                        </p:attrNameLst>
                                      </p:cBhvr>
                                      <p:to>
                                        <p:strVal val="visible"/>
                                      </p:to>
                                    </p:set>
                                    <p:animEffect transition="in" filter="box(out)">
                                      <p:cBhvr>
                                        <p:cTn id="7" dur="500"/>
                                        <p:tgtEl>
                                          <p:spTgt spid="87552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75525"/>
                                        </p:tgtEl>
                                        <p:attrNameLst>
                                          <p:attrName>style.visibility</p:attrName>
                                        </p:attrNameLst>
                                      </p:cBhvr>
                                      <p:to>
                                        <p:strVal val="visible"/>
                                      </p:to>
                                    </p:set>
                                    <p:animEffect transition="in" filter="box(out)">
                                      <p:cBhvr>
                                        <p:cTn id="12" dur="500"/>
                                        <p:tgtEl>
                                          <p:spTgt spid="875525"/>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875526"/>
                                        </p:tgtEl>
                                        <p:attrNameLst>
                                          <p:attrName>style.visibility</p:attrName>
                                        </p:attrNameLst>
                                      </p:cBhvr>
                                      <p:to>
                                        <p:strVal val="visible"/>
                                      </p:to>
                                    </p:set>
                                    <p:animEffect transition="in" filter="box(out)">
                                      <p:cBhvr>
                                        <p:cTn id="16" dur="500"/>
                                        <p:tgtEl>
                                          <p:spTgt spid="875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5523" grpId="0" autoUpdateAnimBg="0"/>
      <p:bldP spid="875525"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Scientific </a:t>
            </a:r>
            <a:r>
              <a:rPr lang="en-US" dirty="0"/>
              <a:t>Hypothesis</a:t>
            </a:r>
            <a:br>
              <a:rPr lang="en-US" dirty="0"/>
            </a:br>
            <a:r>
              <a:rPr lang="en-US" sz="2700" dirty="0"/>
              <a:t>Science </a:t>
            </a:r>
            <a:r>
              <a:rPr lang="en-US" sz="2700" u="sng" dirty="0">
                <a:solidFill>
                  <a:srgbClr val="FF0000"/>
                </a:solidFill>
              </a:rPr>
              <a:t>welcomes</a:t>
            </a:r>
            <a:r>
              <a:rPr lang="en-US" sz="2700" dirty="0"/>
              <a:t> test to determine if a </a:t>
            </a:r>
            <a:r>
              <a:rPr lang="en-US" sz="2700" dirty="0" err="1"/>
              <a:t>hypotheis</a:t>
            </a:r>
            <a:r>
              <a:rPr lang="en-US" sz="2700" dirty="0"/>
              <a:t> is </a:t>
            </a:r>
            <a:r>
              <a:rPr lang="en-US" sz="2700" dirty="0" smtClean="0"/>
              <a:t>correct</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a:t>Testable explanation</a:t>
            </a:r>
          </a:p>
          <a:p>
            <a:r>
              <a:rPr lang="en-US" dirty="0"/>
              <a:t>May help establish a theory</a:t>
            </a:r>
          </a:p>
          <a:p>
            <a:r>
              <a:rPr lang="en-US" dirty="0"/>
              <a:t>If it can’t be tested, it isn’t based on science</a:t>
            </a:r>
          </a:p>
          <a:p>
            <a:r>
              <a:rPr lang="en-US" dirty="0" smtClean="0"/>
              <a:t>Often </a:t>
            </a:r>
            <a:r>
              <a:rPr lang="en-US" dirty="0"/>
              <a:t>leads to new </a:t>
            </a:r>
            <a:r>
              <a:rPr lang="en-US" dirty="0" smtClean="0"/>
              <a:t>knowledge</a:t>
            </a:r>
            <a:endParaRPr lang="en-US" dirty="0"/>
          </a:p>
        </p:txBody>
      </p:sp>
      <p:sp>
        <p:nvSpPr>
          <p:cNvPr id="4" name="Content Placeholder 3"/>
          <p:cNvSpPr>
            <a:spLocks noGrp="1"/>
          </p:cNvSpPr>
          <p:nvPr>
            <p:ph sz="quarter" idx="2"/>
          </p:nvPr>
        </p:nvSpPr>
        <p:spPr/>
        <p:txBody>
          <a:bodyPr>
            <a:normAutofit fontScale="92500" lnSpcReduction="20000"/>
          </a:bodyPr>
          <a:lstStyle/>
          <a:p>
            <a:r>
              <a:rPr lang="en-US" dirty="0"/>
              <a:t>Many experiments can be done to support it and it is still a hypothesis</a:t>
            </a:r>
          </a:p>
          <a:p>
            <a:r>
              <a:rPr lang="en-US" dirty="0"/>
              <a:t>If one experiment disproves it, it must be re-evaluated based on the new information</a:t>
            </a:r>
            <a:r>
              <a:rPr lang="en-US" dirty="0" smtClean="0"/>
              <a:t>.</a:t>
            </a:r>
          </a:p>
          <a:p>
            <a:r>
              <a:rPr lang="en-US" dirty="0"/>
              <a:t>The new information must be considered and the hypothesis, law or principle must be changed to include the new knowledge </a:t>
            </a:r>
            <a:r>
              <a:rPr lang="en-US" dirty="0" smtClean="0"/>
              <a:t>gained</a:t>
            </a:r>
            <a:endParaRPr lang="en-US" dirty="0"/>
          </a:p>
          <a:p>
            <a:endParaRPr lang="en-US" dirty="0"/>
          </a:p>
        </p:txBody>
      </p:sp>
    </p:spTree>
    <p:extLst>
      <p:ext uri="{BB962C8B-B14F-4D97-AF65-F5344CB8AC3E}">
        <p14:creationId xmlns:p14="http://schemas.microsoft.com/office/powerpoint/2010/main" val="28375429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What if an experiment does not support a hypothesis?</a:t>
            </a:r>
            <a:endParaRPr lang="en-US" dirty="0"/>
          </a:p>
        </p:txBody>
      </p:sp>
      <p:sp>
        <p:nvSpPr>
          <p:cNvPr id="3" name="Content Placeholder 2"/>
          <p:cNvSpPr>
            <a:spLocks noGrp="1"/>
          </p:cNvSpPr>
          <p:nvPr>
            <p:ph sz="half" idx="1"/>
          </p:nvPr>
        </p:nvSpPr>
        <p:spPr>
          <a:xfrm>
            <a:off x="457200" y="1773936"/>
            <a:ext cx="4038600" cy="1959864"/>
          </a:xfrm>
        </p:spPr>
        <p:txBody>
          <a:bodyPr>
            <a:normAutofit fontScale="77500" lnSpcReduction="20000"/>
          </a:bodyPr>
          <a:lstStyle/>
          <a:p>
            <a:pPr lvl="0"/>
            <a:r>
              <a:rPr lang="en-US" dirty="0" smtClean="0"/>
              <a:t> </a:t>
            </a:r>
            <a:r>
              <a:rPr lang="en-US" dirty="0">
                <a:solidFill>
                  <a:prstClr val="black"/>
                </a:solidFill>
              </a:rPr>
              <a:t>Glass is fragile</a:t>
            </a:r>
          </a:p>
          <a:p>
            <a:r>
              <a:rPr lang="en-US" sz="1900" dirty="0">
                <a:hlinkClick r:id="rId2"/>
              </a:rPr>
              <a:t>http://www.youtube.com/watch?v=6V2eCFsDkK0</a:t>
            </a:r>
            <a:r>
              <a:rPr lang="en-US" sz="1900" dirty="0"/>
              <a:t> </a:t>
            </a:r>
          </a:p>
          <a:p>
            <a:r>
              <a:rPr lang="en-US" sz="1900" dirty="0">
                <a:hlinkClick r:id="rId3"/>
              </a:rPr>
              <a:t>http://www.youtube.com/watch?v=Pdy2_vi0FfM&amp;feature=related</a:t>
            </a:r>
            <a:r>
              <a:rPr lang="en-US" sz="1900" dirty="0"/>
              <a:t> </a:t>
            </a:r>
          </a:p>
          <a:p>
            <a:r>
              <a:rPr lang="en-US" dirty="0" smtClean="0"/>
              <a:t>A scientist must be prepared to change or abandon an idea.</a:t>
            </a:r>
          </a:p>
          <a:p>
            <a:endParaRPr lang="en-US" dirty="0"/>
          </a:p>
        </p:txBody>
      </p:sp>
      <p:sp>
        <p:nvSpPr>
          <p:cNvPr id="4" name="Content Placeholder 3"/>
          <p:cNvSpPr>
            <a:spLocks noGrp="1"/>
          </p:cNvSpPr>
          <p:nvPr>
            <p:ph sz="half" idx="2"/>
          </p:nvPr>
        </p:nvSpPr>
        <p:spPr/>
        <p:txBody>
          <a:bodyPr>
            <a:normAutofit fontScale="77500" lnSpcReduction="20000"/>
          </a:bodyPr>
          <a:lstStyle/>
          <a:p>
            <a:r>
              <a:rPr lang="en-US" dirty="0" smtClean="0"/>
              <a:t>Feather   Hammer Drop on </a:t>
            </a:r>
            <a:r>
              <a:rPr lang="en-US" dirty="0" err="1" smtClean="0"/>
              <a:t>Moon.click</a:t>
            </a:r>
            <a:r>
              <a:rPr lang="en-US" dirty="0" smtClean="0"/>
              <a:t> picture</a:t>
            </a:r>
          </a:p>
          <a:p>
            <a:endParaRPr lang="en-US" dirty="0" smtClean="0"/>
          </a:p>
          <a:p>
            <a:endParaRPr lang="en-US" dirty="0"/>
          </a:p>
          <a:p>
            <a:endParaRPr lang="en-US" dirty="0"/>
          </a:p>
          <a:p>
            <a:r>
              <a:rPr lang="en-US" sz="1900" dirty="0" smtClean="0"/>
              <a:t>Ex</a:t>
            </a:r>
            <a:r>
              <a:rPr lang="en-US" sz="1900" dirty="0"/>
              <a:t>. Aristotle believed heavy objects fell faster than </a:t>
            </a:r>
            <a:r>
              <a:rPr lang="en-US" sz="1900" dirty="0" smtClean="0"/>
              <a:t>lighter</a:t>
            </a:r>
            <a:endParaRPr lang="en-US" sz="1900" dirty="0"/>
          </a:p>
          <a:p>
            <a:endParaRPr lang="en-US" dirty="0"/>
          </a:p>
        </p:txBody>
      </p:sp>
      <p:sp>
        <p:nvSpPr>
          <p:cNvPr id="5" name="Rectangle 4"/>
          <p:cNvSpPr/>
          <p:nvPr/>
        </p:nvSpPr>
        <p:spPr>
          <a:xfrm>
            <a:off x="6019800" y="2895600"/>
            <a:ext cx="832279" cy="369332"/>
          </a:xfrm>
          <a:prstGeom prst="rect">
            <a:avLst/>
          </a:prstGeom>
        </p:spPr>
        <p:txBody>
          <a:bodyPr wrap="none">
            <a:spAutoFit/>
          </a:bodyPr>
          <a:lstStyle/>
          <a:p>
            <a:r>
              <a:rPr lang="en-US" b="1" dirty="0" smtClean="0"/>
              <a:t>NASA </a:t>
            </a:r>
            <a:endParaRPr lang="en-US" dirty="0"/>
          </a:p>
        </p:txBody>
      </p:sp>
      <p:pic>
        <p:nvPicPr>
          <p:cNvPr id="47106" name="Picture 2" descr="http://er.jsc.nasa.gov/seh/feather_drop.jpg">
            <a:hlinkClick r:id="rId4"/>
          </p:cNvPr>
          <p:cNvPicPr>
            <a:picLocks noChangeAspect="1" noChangeArrowheads="1"/>
          </p:cNvPicPr>
          <p:nvPr/>
        </p:nvPicPr>
        <p:blipFill>
          <a:blip r:embed="rId5" cstate="print"/>
          <a:srcRect/>
          <a:stretch>
            <a:fillRect/>
          </a:stretch>
        </p:blipFill>
        <p:spPr bwMode="auto">
          <a:xfrm>
            <a:off x="5334000" y="3657600"/>
            <a:ext cx="2362200" cy="1767936"/>
          </a:xfrm>
          <a:prstGeom prst="rect">
            <a:avLst/>
          </a:prstGeom>
          <a:noFill/>
        </p:spPr>
      </p:pic>
      <p:pic>
        <p:nvPicPr>
          <p:cNvPr id="7" name="Picture 6" descr="http://tehnikalije.tuditi.delo.si/files/2007/01/flat_earth.jpg"/>
          <p:cNvPicPr/>
          <p:nvPr/>
        </p:nvPicPr>
        <p:blipFill>
          <a:blip r:embed="rId6" cstate="print"/>
          <a:srcRect/>
          <a:stretch>
            <a:fillRect/>
          </a:stretch>
        </p:blipFill>
        <p:spPr bwMode="auto">
          <a:xfrm>
            <a:off x="1110343" y="3886200"/>
            <a:ext cx="2743200" cy="2667000"/>
          </a:xfrm>
          <a:prstGeom prst="rect">
            <a:avLst/>
          </a:prstGeom>
          <a:noFill/>
          <a:ln w="9525">
            <a:noFill/>
            <a:miter lim="800000"/>
            <a:headEnd/>
            <a:tailEnd/>
          </a:ln>
        </p:spPr>
      </p:pic>
    </p:spTree>
    <p:extLst>
      <p:ext uri="{BB962C8B-B14F-4D97-AF65-F5344CB8AC3E}">
        <p14:creationId xmlns:p14="http://schemas.microsoft.com/office/powerpoint/2010/main" val="157917498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t>
            </a:r>
            <a:r>
              <a:rPr lang="en-US" u="sng" dirty="0"/>
              <a:t> theory</a:t>
            </a:r>
            <a:endParaRPr lang="en-US" dirty="0"/>
          </a:p>
        </p:txBody>
      </p:sp>
      <p:sp>
        <p:nvSpPr>
          <p:cNvPr id="3" name="Content Placeholder 2"/>
          <p:cNvSpPr>
            <a:spLocks noGrp="1"/>
          </p:cNvSpPr>
          <p:nvPr>
            <p:ph sz="quarter" idx="1"/>
          </p:nvPr>
        </p:nvSpPr>
        <p:spPr/>
        <p:txBody>
          <a:bodyPr>
            <a:normAutofit/>
          </a:bodyPr>
          <a:lstStyle/>
          <a:p>
            <a:r>
              <a:rPr lang="en-US" dirty="0" smtClean="0"/>
              <a:t>EXPLAINS </a:t>
            </a:r>
            <a:r>
              <a:rPr lang="en-US" dirty="0"/>
              <a:t>how things function or occur</a:t>
            </a:r>
          </a:p>
          <a:p>
            <a:r>
              <a:rPr lang="en-US" dirty="0" smtClean="0"/>
              <a:t>a </a:t>
            </a:r>
            <a:r>
              <a:rPr lang="en-US" dirty="0"/>
              <a:t>view that helps to explain many different phenomena</a:t>
            </a:r>
          </a:p>
          <a:p>
            <a:endParaRPr lang="en-US" dirty="0">
              <a:solidFill>
                <a:srgbClr val="FF0000"/>
              </a:solidFill>
            </a:endParaRPr>
          </a:p>
        </p:txBody>
      </p:sp>
      <p:sp>
        <p:nvSpPr>
          <p:cNvPr id="4" name="Content Placeholder 3"/>
          <p:cNvSpPr>
            <a:spLocks noGrp="1"/>
          </p:cNvSpPr>
          <p:nvPr>
            <p:ph sz="quarter" idx="2"/>
          </p:nvPr>
        </p:nvSpPr>
        <p:spPr>
          <a:xfrm>
            <a:off x="4844901" y="1589567"/>
            <a:ext cx="3841900" cy="4811233"/>
          </a:xfrm>
        </p:spPr>
        <p:txBody>
          <a:bodyPr>
            <a:normAutofit/>
          </a:bodyPr>
          <a:lstStyle/>
          <a:p>
            <a:r>
              <a:rPr lang="en-US" dirty="0"/>
              <a:t>A hypothesis that is supported by repeated experimentation</a:t>
            </a:r>
          </a:p>
          <a:p>
            <a:r>
              <a:rPr lang="en-US" dirty="0"/>
              <a:t>All information supports the idea.</a:t>
            </a:r>
          </a:p>
          <a:p>
            <a:r>
              <a:rPr lang="en-US" dirty="0"/>
              <a:t>Ex. Cell Theory</a:t>
            </a:r>
          </a:p>
          <a:p>
            <a:r>
              <a:rPr lang="en-US" dirty="0"/>
              <a:t> &amp; Atomic </a:t>
            </a:r>
            <a:r>
              <a:rPr lang="en-US" dirty="0" smtClean="0"/>
              <a:t>Theory</a:t>
            </a:r>
          </a:p>
          <a:p>
            <a:r>
              <a:rPr lang="en-US" sz="2300" dirty="0" smtClean="0"/>
              <a:t>Mermaid Theory- </a:t>
            </a:r>
            <a:r>
              <a:rPr lang="en-US" sz="2300" dirty="0"/>
              <a:t>water evolution? </a:t>
            </a:r>
            <a:r>
              <a:rPr lang="en-US" sz="1400" dirty="0">
                <a:hlinkClick r:id="rId2"/>
              </a:rPr>
              <a:t>http://</a:t>
            </a:r>
            <a:r>
              <a:rPr lang="en-US" sz="1400" dirty="0" smtClean="0">
                <a:hlinkClick r:id="rId2"/>
              </a:rPr>
              <a:t>www.youtube.com/watch?v=GdGBcS0avAU&amp;feature=related</a:t>
            </a:r>
            <a:r>
              <a:rPr lang="en-US" sz="1400" dirty="0" smtClean="0"/>
              <a:t> </a:t>
            </a:r>
            <a:endParaRPr lang="en-US" sz="1400" dirty="0"/>
          </a:p>
        </p:txBody>
      </p:sp>
    </p:spTree>
    <p:extLst>
      <p:ext uri="{BB962C8B-B14F-4D97-AF65-F5344CB8AC3E}">
        <p14:creationId xmlns:p14="http://schemas.microsoft.com/office/powerpoint/2010/main" val="34880881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4114800" cy="1190625"/>
          </a:xfrm>
        </p:spPr>
        <p:txBody>
          <a:bodyPr>
            <a:normAutofit fontScale="90000"/>
          </a:bodyPr>
          <a:lstStyle/>
          <a:p>
            <a:r>
              <a:rPr lang="en-US" dirty="0" smtClean="0"/>
              <a:t>Scientific Theories</a:t>
            </a:r>
            <a:endParaRPr lang="en-US" dirty="0"/>
          </a:p>
        </p:txBody>
      </p:sp>
      <p:sp>
        <p:nvSpPr>
          <p:cNvPr id="3" name="Content Placeholder 2"/>
          <p:cNvSpPr>
            <a:spLocks noGrp="1"/>
          </p:cNvSpPr>
          <p:nvPr>
            <p:ph sz="quarter" idx="1"/>
          </p:nvPr>
        </p:nvSpPr>
        <p:spPr>
          <a:xfrm>
            <a:off x="152400" y="1600200"/>
            <a:ext cx="2895600" cy="4572000"/>
          </a:xfrm>
        </p:spPr>
        <p:txBody>
          <a:bodyPr>
            <a:normAutofit/>
          </a:bodyPr>
          <a:lstStyle/>
          <a:p>
            <a:r>
              <a:rPr lang="en-US" dirty="0" smtClean="0"/>
              <a:t>Must be refined based on new information as it becomes available</a:t>
            </a:r>
            <a:endParaRPr lang="en-US" dirty="0"/>
          </a:p>
        </p:txBody>
      </p:sp>
      <p:sp>
        <p:nvSpPr>
          <p:cNvPr id="4" name="Content Placeholder 3"/>
          <p:cNvSpPr>
            <a:spLocks noGrp="1"/>
          </p:cNvSpPr>
          <p:nvPr>
            <p:ph sz="quarter" idx="2"/>
          </p:nvPr>
        </p:nvSpPr>
        <p:spPr>
          <a:xfrm>
            <a:off x="4038601" y="2438399"/>
            <a:ext cx="4644876" cy="4414837"/>
          </a:xfrm>
        </p:spPr>
        <p:txBody>
          <a:bodyPr>
            <a:normAutofit/>
          </a:bodyPr>
          <a:lstStyle/>
          <a:p>
            <a:pPr>
              <a:buNone/>
            </a:pPr>
            <a:r>
              <a:rPr lang="en-US" dirty="0" smtClean="0"/>
              <a:t>Atomic theory</a:t>
            </a:r>
          </a:p>
          <a:p>
            <a:r>
              <a:rPr lang="en-US" dirty="0" smtClean="0"/>
              <a:t>1. solid ball</a:t>
            </a:r>
          </a:p>
          <a:p>
            <a:r>
              <a:rPr lang="en-US" dirty="0" smtClean="0"/>
              <a:t>2. ball with electrons stuck to outside</a:t>
            </a:r>
          </a:p>
          <a:p>
            <a:r>
              <a:rPr lang="en-US" dirty="0" smtClean="0"/>
              <a:t>3. electrons in fixed levels</a:t>
            </a:r>
          </a:p>
          <a:p>
            <a:r>
              <a:rPr lang="en-US" dirty="0" smtClean="0"/>
              <a:t>4. electron cloud</a:t>
            </a:r>
            <a:endParaRPr lang="en-US" dirty="0"/>
          </a:p>
        </p:txBody>
      </p:sp>
      <p:pic>
        <p:nvPicPr>
          <p:cNvPr id="1026" name="Picture 2" descr="http://www.scienceclarified.com/images/uesc_02_img006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9175" y="0"/>
            <a:ext cx="4314825" cy="2686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08502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law</a:t>
            </a:r>
          </a:p>
        </p:txBody>
      </p:sp>
      <p:sp>
        <p:nvSpPr>
          <p:cNvPr id="3" name="Content Placeholder 2"/>
          <p:cNvSpPr>
            <a:spLocks noGrp="1"/>
          </p:cNvSpPr>
          <p:nvPr>
            <p:ph idx="1"/>
          </p:nvPr>
        </p:nvSpPr>
        <p:spPr/>
        <p:txBody>
          <a:bodyPr>
            <a:normAutofit/>
          </a:bodyPr>
          <a:lstStyle/>
          <a:p>
            <a:r>
              <a:rPr lang="en-US" dirty="0"/>
              <a:t>A law is a statement which is believed to be fact BUT offers no explanation</a:t>
            </a:r>
          </a:p>
          <a:p>
            <a:r>
              <a:rPr lang="en-US" dirty="0" smtClean="0"/>
              <a:t> Ex. Newton’s 3</a:t>
            </a:r>
            <a:r>
              <a:rPr lang="en-US" baseline="30000" dirty="0" smtClean="0"/>
              <a:t>rd</a:t>
            </a:r>
            <a:r>
              <a:rPr lang="en-US" dirty="0" smtClean="0"/>
              <a:t> Law- For every action there is an equal and opposite reaction</a:t>
            </a:r>
            <a:endParaRPr lang="en-US" dirty="0"/>
          </a:p>
          <a:p>
            <a:endParaRPr lang="en-US" dirty="0"/>
          </a:p>
        </p:txBody>
      </p:sp>
    </p:spTree>
    <p:extLst>
      <p:ext uri="{BB962C8B-B14F-4D97-AF65-F5344CB8AC3E}">
        <p14:creationId xmlns:p14="http://schemas.microsoft.com/office/powerpoint/2010/main" val="36619283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Scientific Methods </a:t>
            </a:r>
          </a:p>
        </p:txBody>
      </p:sp>
      <p:sp>
        <p:nvSpPr>
          <p:cNvPr id="3" name="Content Placeholder 2"/>
          <p:cNvSpPr>
            <a:spLocks noGrp="1"/>
          </p:cNvSpPr>
          <p:nvPr>
            <p:ph idx="1"/>
          </p:nvPr>
        </p:nvSpPr>
        <p:spPr>
          <a:xfrm>
            <a:off x="457200" y="1600200"/>
            <a:ext cx="8229600" cy="5257800"/>
          </a:xfrm>
        </p:spPr>
        <p:txBody>
          <a:bodyPr>
            <a:normAutofit fontScale="85000" lnSpcReduction="20000"/>
          </a:bodyPr>
          <a:lstStyle/>
          <a:p>
            <a:pPr>
              <a:lnSpc>
                <a:spcPct val="150000"/>
              </a:lnSpc>
            </a:pPr>
            <a:r>
              <a:rPr lang="en-US" dirty="0" smtClean="0"/>
              <a:t>Scientific </a:t>
            </a:r>
            <a:r>
              <a:rPr lang="en-US" dirty="0"/>
              <a:t>methods are used by scientists to answer questions and solve </a:t>
            </a:r>
            <a:r>
              <a:rPr lang="en-US" dirty="0" smtClean="0"/>
              <a:t>problems</a:t>
            </a:r>
            <a:r>
              <a:rPr lang="en-US" dirty="0"/>
              <a:t>. </a:t>
            </a:r>
            <a:endParaRPr lang="en-US" dirty="0" smtClean="0"/>
          </a:p>
          <a:p>
            <a:pPr>
              <a:lnSpc>
                <a:spcPct val="150000"/>
              </a:lnSpc>
            </a:pPr>
            <a:r>
              <a:rPr lang="en-US" dirty="0" smtClean="0"/>
              <a:t>The </a:t>
            </a:r>
            <a:r>
              <a:rPr lang="en-US" dirty="0"/>
              <a:t>development of the cell </a:t>
            </a:r>
            <a:r>
              <a:rPr lang="en-US" dirty="0" smtClean="0"/>
              <a:t>theory,  </a:t>
            </a:r>
            <a:r>
              <a:rPr lang="en-US" dirty="0"/>
              <a:t>illustrates how the methods of science work. </a:t>
            </a:r>
          </a:p>
          <a:p>
            <a:pPr>
              <a:lnSpc>
                <a:spcPct val="150000"/>
              </a:lnSpc>
            </a:pPr>
            <a:r>
              <a:rPr lang="en-US" dirty="0"/>
              <a:t>In 1665, Robert Hooke first observed cells in cork. He made the drawing </a:t>
            </a:r>
            <a:r>
              <a:rPr lang="en-US" dirty="0" smtClean="0"/>
              <a:t>shown. </a:t>
            </a:r>
          </a:p>
          <a:p>
            <a:pPr>
              <a:lnSpc>
                <a:spcPct val="150000"/>
              </a:lnSpc>
            </a:pPr>
            <a:r>
              <a:rPr lang="en-US" altLang="en-US" dirty="0"/>
              <a:t>The knowledge obtained when scientists </a:t>
            </a:r>
            <a:r>
              <a:rPr lang="en-US" altLang="en-US" dirty="0" smtClean="0"/>
              <a:t>answer </a:t>
            </a:r>
            <a:r>
              <a:rPr lang="en-US" altLang="en-US" dirty="0"/>
              <a:t>one question often generates other </a:t>
            </a:r>
            <a:r>
              <a:rPr lang="en-US" altLang="en-US" dirty="0" smtClean="0"/>
              <a:t>questions </a:t>
            </a:r>
            <a:r>
              <a:rPr lang="en-US" altLang="en-US" dirty="0"/>
              <a:t>or proves useful in solving other 	</a:t>
            </a:r>
            <a:r>
              <a:rPr lang="en-US" altLang="en-US" dirty="0" smtClean="0"/>
              <a:t>problems</a:t>
            </a:r>
            <a:endParaRPr lang="en-US" dirty="0" smtClean="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8303" y="0"/>
            <a:ext cx="1890713"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17365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6007" name="Picture 1031"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96009" name="Text Box 1033"/>
          <p:cNvSpPr txBox="1">
            <a:spLocks noChangeArrowheads="1"/>
          </p:cNvSpPr>
          <p:nvPr/>
        </p:nvSpPr>
        <p:spPr bwMode="auto">
          <a:xfrm>
            <a:off x="609600" y="1889125"/>
            <a:ext cx="7924800" cy="1697068"/>
          </a:xfrm>
          <a:prstGeom prst="rect">
            <a:avLst/>
          </a:prstGeom>
          <a:noFill/>
          <a:ln w="9525" algn="ctr">
            <a:noFill/>
            <a:miter lim="800000"/>
            <a:headEnd/>
            <a:tailEnd/>
          </a:ln>
          <a:effectLst/>
        </p:spPr>
        <p:txBody>
          <a:bodyPr>
            <a:spAutoFit/>
          </a:bodyPr>
          <a:lstStyle/>
          <a:p>
            <a:pPr algn="l">
              <a:lnSpc>
                <a:spcPct val="150000"/>
              </a:lnSpc>
              <a:buFontTx/>
              <a:buChar char="•"/>
              <a:tabLst>
                <a:tab pos="228600" algn="l"/>
                <a:tab pos="1943100" algn="l"/>
              </a:tabLst>
            </a:pPr>
            <a:r>
              <a:rPr lang="en-US" altLang="en-US" sz="2400" b="0" dirty="0">
                <a:solidFill>
                  <a:schemeClr val="tx1"/>
                </a:solidFill>
                <a:latin typeface="+mn-lt"/>
              </a:rPr>
              <a:t> The common steps that biologists and other </a:t>
            </a:r>
            <a:r>
              <a:rPr lang="en-US" altLang="en-US" sz="2400" b="0" dirty="0" smtClean="0">
                <a:solidFill>
                  <a:schemeClr val="tx1"/>
                </a:solidFill>
                <a:latin typeface="+mn-lt"/>
              </a:rPr>
              <a:t> scientists </a:t>
            </a:r>
            <a:r>
              <a:rPr lang="en-US" altLang="en-US" sz="2400" b="0" dirty="0">
                <a:solidFill>
                  <a:schemeClr val="tx1"/>
                </a:solidFill>
                <a:latin typeface="+mn-lt"/>
              </a:rPr>
              <a:t>use to gather information and </a:t>
            </a:r>
            <a:r>
              <a:rPr lang="en-US" altLang="en-US" sz="2400" b="0" dirty="0" smtClean="0">
                <a:solidFill>
                  <a:schemeClr val="tx1"/>
                </a:solidFill>
                <a:latin typeface="+mn-lt"/>
              </a:rPr>
              <a:t>answer </a:t>
            </a:r>
            <a:r>
              <a:rPr lang="en-US" altLang="en-US" sz="2400" b="0" dirty="0">
                <a:solidFill>
                  <a:schemeClr val="tx1"/>
                </a:solidFill>
                <a:latin typeface="+mn-lt"/>
              </a:rPr>
              <a:t>questions are collectively known as </a:t>
            </a:r>
            <a:r>
              <a:rPr lang="en-US" altLang="en-US" sz="2400" b="0" dirty="0" smtClean="0">
                <a:solidFill>
                  <a:srgbClr val="FF0066"/>
                </a:solidFill>
                <a:latin typeface="+mn-lt"/>
              </a:rPr>
              <a:t>scientific </a:t>
            </a:r>
            <a:r>
              <a:rPr lang="en-US" altLang="en-US" sz="2400" b="0" dirty="0">
                <a:solidFill>
                  <a:srgbClr val="FF0066"/>
                </a:solidFill>
                <a:latin typeface="+mn-lt"/>
              </a:rPr>
              <a:t>methods</a:t>
            </a:r>
            <a:r>
              <a:rPr lang="en-US" altLang="en-US" sz="2400" b="0" dirty="0">
                <a:solidFill>
                  <a:schemeClr val="tx1"/>
                </a:solidFill>
                <a:latin typeface="+mn-lt"/>
              </a:rPr>
              <a:t>.</a:t>
            </a:r>
            <a:endParaRPr lang="en-US" altLang="en-US" sz="1400" dirty="0">
              <a:solidFill>
                <a:schemeClr val="tx1"/>
              </a:solidFill>
              <a:latin typeface="+mn-lt"/>
            </a:endParaRPr>
          </a:p>
        </p:txBody>
      </p:sp>
      <p:sp>
        <p:nvSpPr>
          <p:cNvPr id="896010" name="Text Box 1034"/>
          <p:cNvSpPr txBox="1">
            <a:spLocks noChangeArrowheads="1"/>
          </p:cNvSpPr>
          <p:nvPr/>
        </p:nvSpPr>
        <p:spPr bwMode="auto">
          <a:xfrm>
            <a:off x="565150" y="1012825"/>
            <a:ext cx="54038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The methods biologists use</a:t>
            </a:r>
          </a:p>
        </p:txBody>
      </p:sp>
      <p:pic>
        <p:nvPicPr>
          <p:cNvPr id="896011" name="Picture 1035"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896012" name="Picture 1036"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sp>
        <p:nvSpPr>
          <p:cNvPr id="896013" name="Text Box 1037"/>
          <p:cNvSpPr txBox="1">
            <a:spLocks noChangeArrowheads="1"/>
          </p:cNvSpPr>
          <p:nvPr/>
        </p:nvSpPr>
        <p:spPr bwMode="auto">
          <a:xfrm>
            <a:off x="609600" y="4122738"/>
            <a:ext cx="7239000" cy="1697068"/>
          </a:xfrm>
          <a:prstGeom prst="rect">
            <a:avLst/>
          </a:prstGeom>
          <a:noFill/>
          <a:ln w="9525" algn="ctr">
            <a:noFill/>
            <a:miter lim="800000"/>
            <a:headEnd/>
            <a:tailEnd/>
          </a:ln>
          <a:effectLst/>
        </p:spPr>
        <p:txBody>
          <a:bodyPr>
            <a:spAutoFit/>
          </a:bodyPr>
          <a:lstStyle/>
          <a:p>
            <a:pPr algn="l">
              <a:lnSpc>
                <a:spcPct val="150000"/>
              </a:lnSpc>
              <a:buFontTx/>
              <a:buChar char="•"/>
              <a:tabLst>
                <a:tab pos="228600" algn="l"/>
                <a:tab pos="1943100" algn="l"/>
              </a:tabLst>
            </a:pPr>
            <a:r>
              <a:rPr lang="en-US" altLang="en-US" sz="2400" b="0" dirty="0">
                <a:solidFill>
                  <a:schemeClr val="tx1"/>
                </a:solidFill>
                <a:latin typeface="+mn-lt"/>
              </a:rPr>
              <a:t> Scientific methods usually </a:t>
            </a:r>
            <a:r>
              <a:rPr lang="en-US" altLang="en-US" sz="2400" dirty="0">
                <a:solidFill>
                  <a:schemeClr val="tx1"/>
                </a:solidFill>
                <a:latin typeface="+mn-lt"/>
              </a:rPr>
              <a:t>begin</a:t>
            </a:r>
            <a:r>
              <a:rPr lang="en-US" altLang="en-US" sz="2400" b="0" dirty="0">
                <a:solidFill>
                  <a:schemeClr val="tx1"/>
                </a:solidFill>
                <a:latin typeface="+mn-lt"/>
              </a:rPr>
              <a:t> with </a:t>
            </a:r>
            <a:r>
              <a:rPr lang="en-US" altLang="en-US" sz="2400" b="0" dirty="0" smtClean="0">
                <a:solidFill>
                  <a:schemeClr val="tx1"/>
                </a:solidFill>
                <a:latin typeface="+mn-lt"/>
              </a:rPr>
              <a:t>scientists </a:t>
            </a:r>
            <a:r>
              <a:rPr lang="en-US" altLang="en-US" sz="2400" b="0" dirty="0">
                <a:solidFill>
                  <a:schemeClr val="tx1"/>
                </a:solidFill>
                <a:latin typeface="+mn-lt"/>
              </a:rPr>
              <a:t>identifying a problem to solve </a:t>
            </a:r>
            <a:r>
              <a:rPr lang="en-US" altLang="en-US" sz="2400" b="0" dirty="0" smtClean="0">
                <a:solidFill>
                  <a:schemeClr val="tx1"/>
                </a:solidFill>
                <a:latin typeface="+mn-lt"/>
              </a:rPr>
              <a:t>by </a:t>
            </a:r>
            <a:r>
              <a:rPr lang="en-US" altLang="en-US" sz="2400" u="sng" dirty="0">
                <a:solidFill>
                  <a:schemeClr val="tx1"/>
                </a:solidFill>
                <a:latin typeface="+mn-lt"/>
              </a:rPr>
              <a:t>observing</a:t>
            </a:r>
            <a:r>
              <a:rPr lang="en-US" altLang="en-US" sz="2400" b="0" dirty="0">
                <a:solidFill>
                  <a:schemeClr val="tx1"/>
                </a:solidFill>
                <a:latin typeface="+mn-lt"/>
              </a:rPr>
              <a:t> the world around them.</a:t>
            </a:r>
            <a:endParaRPr lang="en-US" altLang="en-US" sz="1400" dirty="0">
              <a:solidFill>
                <a:schemeClr val="tx1"/>
              </a:solidFill>
              <a:latin typeface="+mn-lt"/>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96009"/>
                                        </p:tgtEl>
                                        <p:attrNameLst>
                                          <p:attrName>style.visibility</p:attrName>
                                        </p:attrNameLst>
                                      </p:cBhvr>
                                      <p:to>
                                        <p:strVal val="visible"/>
                                      </p:to>
                                    </p:set>
                                    <p:animEffect transition="in" filter="box(out)">
                                      <p:cBhvr>
                                        <p:cTn id="7" dur="500"/>
                                        <p:tgtEl>
                                          <p:spTgt spid="89600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96013"/>
                                        </p:tgtEl>
                                        <p:attrNameLst>
                                          <p:attrName>style.visibility</p:attrName>
                                        </p:attrNameLst>
                                      </p:cBhvr>
                                      <p:to>
                                        <p:strVal val="visible"/>
                                      </p:to>
                                    </p:set>
                                    <p:animEffect transition="in" filter="box(out)">
                                      <p:cBhvr>
                                        <p:cTn id="12" dur="500"/>
                                        <p:tgtEl>
                                          <p:spTgt spid="896013"/>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896007"/>
                                        </p:tgtEl>
                                        <p:attrNameLst>
                                          <p:attrName>style.visibility</p:attrName>
                                        </p:attrNameLst>
                                      </p:cBhvr>
                                      <p:to>
                                        <p:strVal val="visible"/>
                                      </p:to>
                                    </p:set>
                                    <p:animEffect transition="in" filter="box(out)">
                                      <p:cBhvr>
                                        <p:cTn id="16" dur="500"/>
                                        <p:tgtEl>
                                          <p:spTgt spid="8960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6009" grpId="0" autoUpdateAnimBg="0"/>
      <p:bldP spid="896013"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43" name="Rectangle 3"/>
          <p:cNvSpPr>
            <a:spLocks noChangeArrowheads="1"/>
          </p:cNvSpPr>
          <p:nvPr/>
        </p:nvSpPr>
        <p:spPr bwMode="auto">
          <a:xfrm>
            <a:off x="533400" y="1660525"/>
            <a:ext cx="7924800" cy="535531"/>
          </a:xfrm>
          <a:prstGeom prst="rect">
            <a:avLst/>
          </a:prstGeom>
          <a:noFill/>
          <a:ln w="9525">
            <a:noFill/>
            <a:miter lim="800000"/>
            <a:headEnd/>
            <a:tailEnd/>
          </a:ln>
          <a:effectLst/>
        </p:spPr>
        <p:txBody>
          <a:bodyPr>
            <a:spAutoFit/>
          </a:bodyPr>
          <a:lstStyle/>
          <a:p>
            <a:pPr marL="342900" indent="-342900" algn="l">
              <a:buFontTx/>
              <a:buChar char="•"/>
            </a:pPr>
            <a:r>
              <a:rPr lang="en-US" altLang="en-US" sz="3200" b="0" dirty="0" smtClean="0">
                <a:solidFill>
                  <a:schemeClr val="tx1"/>
                </a:solidFill>
                <a:latin typeface="Times" charset="0"/>
              </a:rPr>
              <a:t> </a:t>
            </a:r>
            <a:endParaRPr lang="en-US" altLang="en-US" sz="3200" b="0" i="1" dirty="0">
              <a:solidFill>
                <a:schemeClr val="tx1"/>
              </a:solidFill>
              <a:latin typeface="Times" charset="0"/>
            </a:endParaRPr>
          </a:p>
        </p:txBody>
      </p:sp>
      <p:pic>
        <p:nvPicPr>
          <p:cNvPr id="931851" name="Picture 11" descr="Sec"/>
          <p:cNvPicPr>
            <a:picLocks noChangeAspect="1" noChangeArrowheads="1"/>
          </p:cNvPicPr>
          <p:nvPr/>
        </p:nvPicPr>
        <p:blipFill>
          <a:blip r:embed="rId2" cstate="print"/>
          <a:srcRect/>
          <a:stretch>
            <a:fillRect/>
          </a:stretch>
        </p:blipFill>
        <p:spPr bwMode="auto">
          <a:xfrm>
            <a:off x="0" y="0"/>
            <a:ext cx="1841500" cy="817563"/>
          </a:xfrm>
          <a:prstGeom prst="rect">
            <a:avLst/>
          </a:prstGeom>
          <a:noFill/>
        </p:spPr>
      </p:pic>
      <p:pic>
        <p:nvPicPr>
          <p:cNvPr id="931852" name="Picture 12" descr="Sec"/>
          <p:cNvPicPr>
            <a:picLocks noChangeAspect="1" noChangeArrowheads="1"/>
          </p:cNvPicPr>
          <p:nvPr/>
        </p:nvPicPr>
        <p:blipFill>
          <a:blip r:embed="rId3" cstate="print"/>
          <a:srcRect/>
          <a:stretch>
            <a:fillRect/>
          </a:stretch>
        </p:blipFill>
        <p:spPr bwMode="auto">
          <a:xfrm>
            <a:off x="3054350" y="0"/>
            <a:ext cx="3035300" cy="482600"/>
          </a:xfrm>
          <a:prstGeom prst="rect">
            <a:avLst/>
          </a:prstGeom>
          <a:noFill/>
        </p:spPr>
      </p:pic>
      <p:pic>
        <p:nvPicPr>
          <p:cNvPr id="931854" name="Picture 14" descr="C01-01P"/>
          <p:cNvPicPr>
            <a:picLocks noChangeAspect="1" noChangeArrowheads="1"/>
          </p:cNvPicPr>
          <p:nvPr/>
        </p:nvPicPr>
        <p:blipFill>
          <a:blip r:embed="rId4" cstate="print"/>
          <a:srcRect/>
          <a:stretch>
            <a:fillRect/>
          </a:stretch>
        </p:blipFill>
        <p:spPr bwMode="auto">
          <a:xfrm>
            <a:off x="35416" y="1652588"/>
            <a:ext cx="3469783" cy="2602337"/>
          </a:xfrm>
          <a:prstGeom prst="rect">
            <a:avLst/>
          </a:prstGeom>
          <a:noFill/>
        </p:spPr>
      </p:pic>
      <p:sp>
        <p:nvSpPr>
          <p:cNvPr id="931855" name="Text Box 15"/>
          <p:cNvSpPr txBox="1">
            <a:spLocks noChangeArrowheads="1"/>
          </p:cNvSpPr>
          <p:nvPr/>
        </p:nvSpPr>
        <p:spPr bwMode="auto">
          <a:xfrm>
            <a:off x="565150" y="1066800"/>
            <a:ext cx="76136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Biologists study the interactions of life</a:t>
            </a:r>
          </a:p>
        </p:txBody>
      </p:sp>
      <p:sp>
        <p:nvSpPr>
          <p:cNvPr id="2" name="Title 1"/>
          <p:cNvSpPr>
            <a:spLocks noGrp="1"/>
          </p:cNvSpPr>
          <p:nvPr>
            <p:ph type="title"/>
          </p:nvPr>
        </p:nvSpPr>
        <p:spPr/>
        <p:txBody>
          <a:bodyPr/>
          <a:lstStyle/>
          <a:p>
            <a:endParaRPr lang="en-US" dirty="0"/>
          </a:p>
        </p:txBody>
      </p:sp>
      <p:sp>
        <p:nvSpPr>
          <p:cNvPr id="3" name="Rectangle 2"/>
          <p:cNvSpPr/>
          <p:nvPr/>
        </p:nvSpPr>
        <p:spPr>
          <a:xfrm>
            <a:off x="3803650" y="1689881"/>
            <a:ext cx="4959350" cy="1477328"/>
          </a:xfrm>
          <a:prstGeom prst="rect">
            <a:avLst/>
          </a:prstGeom>
        </p:spPr>
        <p:txBody>
          <a:bodyPr wrap="square">
            <a:spAutoFit/>
          </a:bodyPr>
          <a:lstStyle/>
          <a:p>
            <a:pPr algn="l">
              <a:lnSpc>
                <a:spcPct val="150000"/>
              </a:lnSpc>
            </a:pPr>
            <a:r>
              <a:rPr lang="en-US" altLang="en-US" sz="2000" dirty="0">
                <a:solidFill>
                  <a:schemeClr val="tx1"/>
                </a:solidFill>
                <a:latin typeface="+mn-lt"/>
              </a:rPr>
              <a:t>Living things interact with their environment and depend upon other living and nonliving things to aid their survival</a:t>
            </a:r>
            <a:endParaRPr lang="en-US" sz="2000" dirty="0">
              <a:latin typeface="+mn-lt"/>
            </a:endParaRPr>
          </a:p>
        </p:txBody>
      </p:sp>
      <p:pic>
        <p:nvPicPr>
          <p:cNvPr id="16" name="Picture 18" descr="Africa"/>
          <p:cNvPicPr>
            <a:picLocks noChangeAspect="1" noChangeArrowheads="1"/>
          </p:cNvPicPr>
          <p:nvPr/>
        </p:nvPicPr>
        <p:blipFill>
          <a:blip r:embed="rId5" cstate="print"/>
          <a:srcRect/>
          <a:stretch>
            <a:fillRect/>
          </a:stretch>
        </p:blipFill>
        <p:spPr bwMode="auto">
          <a:xfrm>
            <a:off x="35417" y="4255662"/>
            <a:ext cx="3469783" cy="2602337"/>
          </a:xfrm>
          <a:prstGeom prst="rect">
            <a:avLst/>
          </a:prstGeom>
          <a:noFill/>
        </p:spPr>
      </p:pic>
      <p:sp>
        <p:nvSpPr>
          <p:cNvPr id="4" name="Rectangle 3"/>
          <p:cNvSpPr/>
          <p:nvPr/>
        </p:nvSpPr>
        <p:spPr>
          <a:xfrm>
            <a:off x="3705538" y="3475476"/>
            <a:ext cx="4572000" cy="2476062"/>
          </a:xfrm>
          <a:prstGeom prst="rect">
            <a:avLst/>
          </a:prstGeom>
        </p:spPr>
        <p:txBody>
          <a:bodyPr>
            <a:spAutoFit/>
          </a:bodyPr>
          <a:lstStyle/>
          <a:p>
            <a:pPr marL="342900" indent="-342900" algn="l">
              <a:lnSpc>
                <a:spcPct val="150000"/>
              </a:lnSpc>
              <a:buFontTx/>
              <a:buChar char="•"/>
            </a:pPr>
            <a:r>
              <a:rPr lang="en-US" altLang="en-US" sz="2000" dirty="0">
                <a:solidFill>
                  <a:schemeClr val="tx1"/>
                </a:solidFill>
                <a:latin typeface="+mn-lt"/>
              </a:rPr>
              <a:t>the study of biology must include the investigation of living interactions.</a:t>
            </a:r>
            <a:endParaRPr lang="en-US" altLang="en-US" sz="2000" i="1" dirty="0">
              <a:solidFill>
                <a:schemeClr val="tx1"/>
              </a:solidFill>
              <a:latin typeface="+mn-lt"/>
            </a:endParaRPr>
          </a:p>
          <a:p>
            <a:pPr marL="342900" indent="-342900" algn="l">
              <a:lnSpc>
                <a:spcPct val="150000"/>
              </a:lnSpc>
              <a:buFontTx/>
              <a:buChar char="•"/>
            </a:pPr>
            <a:r>
              <a:rPr lang="en-US" altLang="en-US" sz="2000" dirty="0">
                <a:solidFill>
                  <a:schemeClr val="tx1"/>
                </a:solidFill>
                <a:latin typeface="+mn-lt"/>
              </a:rPr>
              <a:t>The study of one living thing always involves the study of the others with which it interacts.</a:t>
            </a:r>
            <a:endParaRPr lang="en-US" altLang="en-US" sz="2000" i="1" dirty="0">
              <a:solidFill>
                <a:schemeClr val="tx1"/>
              </a:solidFill>
              <a:latin typeface="+mn-lt"/>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31843"/>
                                        </p:tgtEl>
                                        <p:attrNameLst>
                                          <p:attrName>style.visibility</p:attrName>
                                        </p:attrNameLst>
                                      </p:cBhvr>
                                      <p:to>
                                        <p:strVal val="visible"/>
                                      </p:to>
                                    </p:set>
                                    <p:animEffect transition="in" filter="box(out)">
                                      <p:cBhvr>
                                        <p:cTn id="7" dur="500"/>
                                        <p:tgtEl>
                                          <p:spTgt spid="93184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31854"/>
                                        </p:tgtEl>
                                        <p:attrNameLst>
                                          <p:attrName>style.visibility</p:attrName>
                                        </p:attrNameLst>
                                      </p:cBhvr>
                                      <p:to>
                                        <p:strVal val="visible"/>
                                      </p:to>
                                    </p:set>
                                    <p:animEffect transition="in" filter="box(out)">
                                      <p:cBhvr>
                                        <p:cTn id="11" dur="500"/>
                                        <p:tgtEl>
                                          <p:spTgt spid="931854"/>
                                        </p:tgtEl>
                                      </p:cBhvr>
                                    </p:animEffect>
                                  </p:child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ox(out)">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3"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Scientific Method</a:t>
            </a:r>
            <a:endParaRPr lang="en-US" dirty="0"/>
          </a:p>
        </p:txBody>
      </p:sp>
      <p:sp>
        <p:nvSpPr>
          <p:cNvPr id="3" name="Content Placeholder 2"/>
          <p:cNvSpPr>
            <a:spLocks noGrp="1"/>
          </p:cNvSpPr>
          <p:nvPr>
            <p:ph idx="1"/>
          </p:nvPr>
        </p:nvSpPr>
        <p:spPr/>
        <p:txBody>
          <a:bodyPr>
            <a:normAutofit fontScale="85000" lnSpcReduction="20000"/>
          </a:bodyPr>
          <a:lstStyle/>
          <a:p>
            <a:pPr>
              <a:lnSpc>
                <a:spcPct val="160000"/>
              </a:lnSpc>
            </a:pPr>
            <a:r>
              <a:rPr lang="en-US" dirty="0" smtClean="0"/>
              <a:t>1.  Recognize a problem</a:t>
            </a:r>
          </a:p>
          <a:p>
            <a:pPr>
              <a:lnSpc>
                <a:spcPct val="160000"/>
              </a:lnSpc>
            </a:pPr>
            <a:r>
              <a:rPr lang="en-US" dirty="0" smtClean="0"/>
              <a:t>2. Form a Testable idea (hypothesis)</a:t>
            </a:r>
          </a:p>
          <a:p>
            <a:pPr>
              <a:lnSpc>
                <a:spcPct val="160000"/>
              </a:lnSpc>
            </a:pPr>
            <a:r>
              <a:rPr lang="en-US" dirty="0" smtClean="0"/>
              <a:t>3. Predict consequences of a hypothesis</a:t>
            </a:r>
          </a:p>
          <a:p>
            <a:pPr>
              <a:lnSpc>
                <a:spcPct val="160000"/>
              </a:lnSpc>
            </a:pPr>
            <a:r>
              <a:rPr lang="en-US" dirty="0" smtClean="0"/>
              <a:t>4. Perform experiments to test predictions</a:t>
            </a:r>
          </a:p>
          <a:p>
            <a:pPr>
              <a:lnSpc>
                <a:spcPct val="160000"/>
              </a:lnSpc>
            </a:pPr>
            <a:r>
              <a:rPr lang="en-US" dirty="0" smtClean="0"/>
              <a:t>5. Formulate the simplest general rule that organizes the 3 main ingredients: Hypothesis, prediction, and experimental outcomes</a:t>
            </a:r>
            <a:endParaRPr lang="en-US" dirty="0"/>
          </a:p>
        </p:txBody>
      </p:sp>
    </p:spTree>
    <p:extLst>
      <p:ext uri="{BB962C8B-B14F-4D97-AF65-F5344CB8AC3E}">
        <p14:creationId xmlns:p14="http://schemas.microsoft.com/office/powerpoint/2010/main" val="38264849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8055" name="Picture 7"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98057" name="Text Box 9"/>
          <p:cNvSpPr txBox="1">
            <a:spLocks noChangeArrowheads="1"/>
          </p:cNvSpPr>
          <p:nvPr/>
        </p:nvSpPr>
        <p:spPr bwMode="auto">
          <a:xfrm>
            <a:off x="609600" y="2057400"/>
            <a:ext cx="7924800" cy="4275016"/>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b="0" dirty="0">
                <a:solidFill>
                  <a:schemeClr val="tx1"/>
                </a:solidFill>
                <a:latin typeface="+mn-lt"/>
              </a:rPr>
              <a:t>  A </a:t>
            </a:r>
            <a:r>
              <a:rPr lang="en-US" altLang="en-US" b="0" dirty="0">
                <a:solidFill>
                  <a:srgbClr val="FF0066"/>
                </a:solidFill>
                <a:latin typeface="+mn-lt"/>
              </a:rPr>
              <a:t>hypothesis</a:t>
            </a:r>
            <a:r>
              <a:rPr lang="en-US" altLang="en-US" b="0" dirty="0">
                <a:solidFill>
                  <a:schemeClr val="tx1"/>
                </a:solidFill>
                <a:latin typeface="+mn-lt"/>
              </a:rPr>
              <a:t> is an explanation for a question </a:t>
            </a:r>
            <a:endParaRPr lang="en-US" altLang="en-US" b="0" dirty="0" smtClean="0">
              <a:solidFill>
                <a:schemeClr val="tx1"/>
              </a:solidFill>
              <a:latin typeface="+mn-lt"/>
            </a:endParaRPr>
          </a:p>
          <a:p>
            <a:pPr algn="l">
              <a:buFontTx/>
              <a:buChar char="•"/>
              <a:tabLst>
                <a:tab pos="228600" algn="l"/>
                <a:tab pos="1943100" algn="l"/>
              </a:tabLst>
            </a:pPr>
            <a:r>
              <a:rPr lang="en-US" altLang="en-US" b="0" dirty="0">
                <a:solidFill>
                  <a:schemeClr val="tx1"/>
                </a:solidFill>
                <a:latin typeface="+mn-lt"/>
              </a:rPr>
              <a:t>	or a problem that can be formally tested. </a:t>
            </a:r>
            <a:endParaRPr lang="en-US" altLang="en-US" b="0" dirty="0" smtClean="0">
              <a:solidFill>
                <a:schemeClr val="tx1"/>
              </a:solidFill>
              <a:latin typeface="+mn-lt"/>
            </a:endParaRPr>
          </a:p>
          <a:p>
            <a:pPr algn="l">
              <a:buFontTx/>
              <a:buChar char="•"/>
              <a:tabLst>
                <a:tab pos="228600" algn="l"/>
                <a:tab pos="1943100" algn="l"/>
              </a:tabLst>
            </a:pPr>
            <a:r>
              <a:rPr lang="en-US" altLang="en-US" b="0" dirty="0" smtClean="0">
                <a:solidFill>
                  <a:schemeClr val="tx1"/>
                </a:solidFill>
                <a:latin typeface="+mn-lt"/>
              </a:rPr>
              <a:t>A </a:t>
            </a:r>
            <a:r>
              <a:rPr lang="en-US" altLang="en-US" b="0" dirty="0">
                <a:solidFill>
                  <a:schemeClr val="tx1"/>
                </a:solidFill>
                <a:latin typeface="+mn-lt"/>
              </a:rPr>
              <a:t>hypothesis is not a random </a:t>
            </a:r>
            <a:r>
              <a:rPr lang="en-US" altLang="en-US" b="0" dirty="0" smtClean="0">
                <a:solidFill>
                  <a:schemeClr val="tx1"/>
                </a:solidFill>
                <a:latin typeface="+mn-lt"/>
              </a:rPr>
              <a:t>guess </a:t>
            </a:r>
          </a:p>
          <a:p>
            <a:pPr algn="l">
              <a:buFontTx/>
              <a:buChar char="•"/>
              <a:tabLst>
                <a:tab pos="228600" algn="l"/>
                <a:tab pos="1943100" algn="l"/>
              </a:tabLst>
            </a:pPr>
            <a:r>
              <a:rPr lang="en-US" altLang="en-US" b="0" dirty="0" smtClean="0">
                <a:solidFill>
                  <a:schemeClr val="tx1"/>
                </a:solidFill>
                <a:latin typeface="+mn-lt"/>
              </a:rPr>
              <a:t>Eventually</a:t>
            </a:r>
            <a:r>
              <a:rPr lang="en-US" altLang="en-US" b="0" dirty="0">
                <a:solidFill>
                  <a:schemeClr val="tx1"/>
                </a:solidFill>
                <a:latin typeface="+mn-lt"/>
              </a:rPr>
              <a:t>, the scientist may test a </a:t>
            </a:r>
            <a:r>
              <a:rPr lang="en-US" altLang="en-US" b="0" dirty="0" smtClean="0">
                <a:solidFill>
                  <a:schemeClr val="tx1"/>
                </a:solidFill>
                <a:latin typeface="+mn-lt"/>
              </a:rPr>
              <a:t>hypothesis by </a:t>
            </a:r>
            <a:r>
              <a:rPr lang="en-US" altLang="en-US" b="0" dirty="0">
                <a:solidFill>
                  <a:schemeClr val="tx1"/>
                </a:solidFill>
                <a:latin typeface="+mn-lt"/>
              </a:rPr>
              <a:t>conducting an experiment. </a:t>
            </a:r>
            <a:endParaRPr lang="en-US" altLang="en-US" b="0" dirty="0" smtClean="0">
              <a:solidFill>
                <a:schemeClr val="tx1"/>
              </a:solidFill>
              <a:latin typeface="+mn-lt"/>
            </a:endParaRPr>
          </a:p>
          <a:p>
            <a:pPr algn="l">
              <a:buFontTx/>
              <a:buChar char="•"/>
              <a:tabLst>
                <a:tab pos="228600" algn="l"/>
                <a:tab pos="1943100" algn="l"/>
              </a:tabLst>
            </a:pPr>
            <a:r>
              <a:rPr lang="en-US" altLang="en-US" b="0" dirty="0" smtClean="0">
                <a:solidFill>
                  <a:schemeClr val="tx1"/>
                </a:solidFill>
                <a:latin typeface="+mn-lt"/>
              </a:rPr>
              <a:t>The </a:t>
            </a:r>
            <a:r>
              <a:rPr lang="en-US" altLang="en-US" b="0" dirty="0">
                <a:solidFill>
                  <a:schemeClr val="tx1"/>
                </a:solidFill>
                <a:latin typeface="+mn-lt"/>
              </a:rPr>
              <a:t>results of the experiment will help the 	scientist draw a conclusion about whether or 	not the hypothesis is correct</a:t>
            </a:r>
            <a:r>
              <a:rPr lang="en-US" altLang="en-US" b="0" dirty="0" smtClean="0">
                <a:solidFill>
                  <a:schemeClr val="tx1"/>
                </a:solidFill>
                <a:latin typeface="+mn-lt"/>
              </a:rPr>
              <a:t>.</a:t>
            </a:r>
            <a:endParaRPr lang="en-US" altLang="en-US" sz="1200" dirty="0">
              <a:solidFill>
                <a:schemeClr val="tx1"/>
              </a:solidFill>
              <a:latin typeface="Times" charset="0"/>
            </a:endParaRPr>
          </a:p>
          <a:p>
            <a:pPr algn="l">
              <a:buFontTx/>
              <a:buChar char="•"/>
              <a:tabLst>
                <a:tab pos="228600" algn="l"/>
                <a:tab pos="1943100" algn="l"/>
              </a:tabLst>
            </a:pPr>
            <a:endParaRPr lang="en-US" altLang="en-US" sz="1800" dirty="0">
              <a:solidFill>
                <a:schemeClr val="tx1"/>
              </a:solidFill>
            </a:endParaRPr>
          </a:p>
        </p:txBody>
      </p:sp>
      <p:pic>
        <p:nvPicPr>
          <p:cNvPr id="898059"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898060" name="Picture 12"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sp>
        <p:nvSpPr>
          <p:cNvPr id="898063" name="Text Box 15"/>
          <p:cNvSpPr txBox="1">
            <a:spLocks noChangeArrowheads="1"/>
          </p:cNvSpPr>
          <p:nvPr/>
        </p:nvSpPr>
        <p:spPr bwMode="auto">
          <a:xfrm>
            <a:off x="565150" y="1012825"/>
            <a:ext cx="54038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The methods biologists use</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98057"/>
                                        </p:tgtEl>
                                        <p:attrNameLst>
                                          <p:attrName>style.visibility</p:attrName>
                                        </p:attrNameLst>
                                      </p:cBhvr>
                                      <p:to>
                                        <p:strVal val="visible"/>
                                      </p:to>
                                    </p:set>
                                    <p:animEffect transition="in" filter="box(out)">
                                      <p:cBhvr>
                                        <p:cTn id="7" dur="500"/>
                                        <p:tgtEl>
                                          <p:spTgt spid="898057"/>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898055"/>
                                        </p:tgtEl>
                                        <p:attrNameLst>
                                          <p:attrName>style.visibility</p:attrName>
                                        </p:attrNameLst>
                                      </p:cBhvr>
                                      <p:to>
                                        <p:strVal val="visible"/>
                                      </p:to>
                                    </p:set>
                                    <p:animEffect transition="in" filter="box(out)">
                                      <p:cBhvr>
                                        <p:cTn id="11" dur="500"/>
                                        <p:tgtEl>
                                          <p:spTgt spid="898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8057"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35943" name="Picture 1031"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35945" name="Text Box 1033"/>
          <p:cNvSpPr txBox="1">
            <a:spLocks noChangeArrowheads="1"/>
          </p:cNvSpPr>
          <p:nvPr/>
        </p:nvSpPr>
        <p:spPr bwMode="auto">
          <a:xfrm>
            <a:off x="533400" y="1828800"/>
            <a:ext cx="3962400" cy="3694113"/>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a:solidFill>
                  <a:schemeClr val="tx1"/>
                </a:solidFill>
                <a:latin typeface="Times" charset="0"/>
              </a:rPr>
              <a:t> To a scientist, an 		</a:t>
            </a:r>
            <a:r>
              <a:rPr lang="en-US" altLang="en-US" sz="3200" b="0">
                <a:solidFill>
                  <a:srgbClr val="FF0066"/>
                </a:solidFill>
                <a:latin typeface="Times" charset="0"/>
              </a:rPr>
              <a:t>experiment</a:t>
            </a:r>
            <a:r>
              <a:rPr lang="en-US" altLang="en-US" sz="3200" b="0">
                <a:solidFill>
                  <a:schemeClr val="tx1"/>
                </a:solidFill>
                <a:latin typeface="Times" charset="0"/>
              </a:rPr>
              <a:t> is an 		investigation that 		tests a hypothesis by 	the process of 			collecting 				information under 		controlled conditions. </a:t>
            </a:r>
            <a:endParaRPr lang="en-US" altLang="en-US" sz="1800">
              <a:solidFill>
                <a:schemeClr val="tx1"/>
              </a:solidFill>
            </a:endParaRPr>
          </a:p>
        </p:txBody>
      </p:sp>
      <p:sp>
        <p:nvSpPr>
          <p:cNvPr id="935946" name="Text Box 1034"/>
          <p:cNvSpPr txBox="1">
            <a:spLocks noChangeArrowheads="1"/>
          </p:cNvSpPr>
          <p:nvPr/>
        </p:nvSpPr>
        <p:spPr bwMode="auto">
          <a:xfrm>
            <a:off x="565150" y="1012825"/>
            <a:ext cx="31051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Experimenting</a:t>
            </a:r>
          </a:p>
        </p:txBody>
      </p:sp>
      <p:pic>
        <p:nvPicPr>
          <p:cNvPr id="935947" name="Picture 1035"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35948" name="Picture 1036"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pic>
        <p:nvPicPr>
          <p:cNvPr id="935952" name="Picture 1040" descr="C01-05P"/>
          <p:cNvPicPr>
            <a:picLocks noChangeAspect="1" noChangeArrowheads="1"/>
          </p:cNvPicPr>
          <p:nvPr/>
        </p:nvPicPr>
        <p:blipFill>
          <a:blip r:embed="rId5" cstate="print"/>
          <a:srcRect/>
          <a:stretch>
            <a:fillRect/>
          </a:stretch>
        </p:blipFill>
        <p:spPr bwMode="auto">
          <a:xfrm>
            <a:off x="4724400" y="1905000"/>
            <a:ext cx="3962400" cy="2971800"/>
          </a:xfrm>
          <a:prstGeom prst="rect">
            <a:avLst/>
          </a:prstGeom>
          <a:noFill/>
        </p:spPr>
      </p:pic>
      <p:pic>
        <p:nvPicPr>
          <p:cNvPr id="935953" name="Picture 1041" descr="audio image blue">
            <a:hlinkClick r:id="" action="ppaction://noaction">
              <a:snd r:embed="rId6" name="01-experiment.WAV"/>
            </a:hlinkClick>
          </p:cNvPr>
          <p:cNvPicPr>
            <a:picLocks noChangeAspect="1" noChangeArrowheads="1"/>
          </p:cNvPicPr>
          <p:nvPr/>
        </p:nvPicPr>
        <p:blipFill>
          <a:blip r:embed="rId7" cstate="print"/>
          <a:srcRect/>
          <a:stretch>
            <a:fillRect/>
          </a:stretch>
        </p:blipFill>
        <p:spPr bwMode="auto">
          <a:xfrm>
            <a:off x="4452938" y="4986338"/>
            <a:ext cx="354012" cy="354012"/>
          </a:xfrm>
          <a:prstGeom prst="rect">
            <a:avLst/>
          </a:prstGeom>
          <a:noFill/>
        </p:spPr>
      </p:pic>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35945"/>
                                        </p:tgtEl>
                                        <p:attrNameLst>
                                          <p:attrName>style.visibility</p:attrName>
                                        </p:attrNameLst>
                                      </p:cBhvr>
                                      <p:to>
                                        <p:strVal val="visible"/>
                                      </p:to>
                                    </p:set>
                                    <p:animEffect transition="in" filter="box(out)">
                                      <p:cBhvr>
                                        <p:cTn id="7" dur="500"/>
                                        <p:tgtEl>
                                          <p:spTgt spid="935945"/>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35952"/>
                                        </p:tgtEl>
                                        <p:attrNameLst>
                                          <p:attrName>style.visibility</p:attrName>
                                        </p:attrNameLst>
                                      </p:cBhvr>
                                      <p:to>
                                        <p:strVal val="visible"/>
                                      </p:to>
                                    </p:set>
                                    <p:animEffect transition="in" filter="box(out)">
                                      <p:cBhvr>
                                        <p:cTn id="11" dur="500"/>
                                        <p:tgtEl>
                                          <p:spTgt spid="935952"/>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32" fill="hold" nodeType="clickEffect">
                                  <p:stCondLst>
                                    <p:cond delay="0"/>
                                  </p:stCondLst>
                                  <p:childTnLst>
                                    <p:set>
                                      <p:cBhvr>
                                        <p:cTn id="15" dur="1" fill="hold">
                                          <p:stCondLst>
                                            <p:cond delay="0"/>
                                          </p:stCondLst>
                                        </p:cTn>
                                        <p:tgtEl>
                                          <p:spTgt spid="935953"/>
                                        </p:tgtEl>
                                        <p:attrNameLst>
                                          <p:attrName>style.visibility</p:attrName>
                                        </p:attrNameLst>
                                      </p:cBhvr>
                                      <p:to>
                                        <p:strVal val="visible"/>
                                      </p:to>
                                    </p:set>
                                    <p:animEffect transition="in" filter="box(out)">
                                      <p:cBhvr>
                                        <p:cTn id="16" dur="500"/>
                                        <p:tgtEl>
                                          <p:spTgt spid="935953"/>
                                        </p:tgtEl>
                                      </p:cBhvr>
                                    </p:animEffect>
                                  </p:childTnLst>
                                </p:cTn>
                              </p:par>
                            </p:childTnLst>
                          </p:cTn>
                        </p:par>
                        <p:par>
                          <p:cTn id="17" fill="hold">
                            <p:stCondLst>
                              <p:cond delay="500"/>
                            </p:stCondLst>
                            <p:childTnLst>
                              <p:par>
                                <p:cTn id="18" presetID="4" presetClass="entr" presetSubtype="32" fill="hold" nodeType="afterEffect">
                                  <p:stCondLst>
                                    <p:cond delay="0"/>
                                  </p:stCondLst>
                                  <p:childTnLst>
                                    <p:set>
                                      <p:cBhvr>
                                        <p:cTn id="19" dur="1" fill="hold">
                                          <p:stCondLst>
                                            <p:cond delay="0"/>
                                          </p:stCondLst>
                                        </p:cTn>
                                        <p:tgtEl>
                                          <p:spTgt spid="935943"/>
                                        </p:tgtEl>
                                        <p:attrNameLst>
                                          <p:attrName>style.visibility</p:attrName>
                                        </p:attrNameLst>
                                      </p:cBhvr>
                                      <p:to>
                                        <p:strVal val="visible"/>
                                      </p:to>
                                    </p:set>
                                    <p:animEffect transition="in" filter="box(out)">
                                      <p:cBhvr>
                                        <p:cTn id="20" dur="500"/>
                                        <p:tgtEl>
                                          <p:spTgt spid="935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5945"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0106" name="Text Box 10"/>
          <p:cNvSpPr txBox="1">
            <a:spLocks noChangeArrowheads="1"/>
          </p:cNvSpPr>
          <p:nvPr/>
        </p:nvSpPr>
        <p:spPr bwMode="auto">
          <a:xfrm>
            <a:off x="565150" y="1012825"/>
            <a:ext cx="66865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What is a controlled experiment?</a:t>
            </a:r>
          </a:p>
        </p:txBody>
      </p:sp>
      <p:pic>
        <p:nvPicPr>
          <p:cNvPr id="900107" name="Picture 11" descr="Sec"/>
          <p:cNvPicPr>
            <a:picLocks noChangeAspect="1" noChangeArrowheads="1"/>
          </p:cNvPicPr>
          <p:nvPr/>
        </p:nvPicPr>
        <p:blipFill>
          <a:blip r:embed="rId2" cstate="print"/>
          <a:srcRect/>
          <a:stretch>
            <a:fillRect/>
          </a:stretch>
        </p:blipFill>
        <p:spPr bwMode="auto">
          <a:xfrm>
            <a:off x="0" y="0"/>
            <a:ext cx="1828800" cy="811213"/>
          </a:xfrm>
          <a:prstGeom prst="rect">
            <a:avLst/>
          </a:prstGeom>
          <a:noFill/>
        </p:spPr>
      </p:pic>
      <p:pic>
        <p:nvPicPr>
          <p:cNvPr id="900108" name="Picture 12" descr="Sec"/>
          <p:cNvPicPr>
            <a:picLocks noChangeAspect="1" noChangeArrowheads="1"/>
          </p:cNvPicPr>
          <p:nvPr/>
        </p:nvPicPr>
        <p:blipFill>
          <a:blip r:embed="rId3" cstate="print"/>
          <a:srcRect/>
          <a:stretch>
            <a:fillRect/>
          </a:stretch>
        </p:blipFill>
        <p:spPr bwMode="auto">
          <a:xfrm>
            <a:off x="2444750" y="0"/>
            <a:ext cx="4254500" cy="482600"/>
          </a:xfrm>
          <a:prstGeom prst="rect">
            <a:avLst/>
          </a:prstGeom>
          <a:noFill/>
        </p:spPr>
      </p:pic>
      <p:sp>
        <p:nvSpPr>
          <p:cNvPr id="4" name="Content Placeholder 3"/>
          <p:cNvSpPr>
            <a:spLocks noGrp="1"/>
          </p:cNvSpPr>
          <p:nvPr>
            <p:ph sz="half" idx="1"/>
          </p:nvPr>
        </p:nvSpPr>
        <p:spPr>
          <a:xfrm>
            <a:off x="762000" y="1681956"/>
            <a:ext cx="4038600" cy="4525963"/>
          </a:xfrm>
        </p:spPr>
        <p:txBody>
          <a:bodyPr>
            <a:normAutofit fontScale="77500" lnSpcReduction="20000"/>
          </a:bodyPr>
          <a:lstStyle/>
          <a:p>
            <a:pPr>
              <a:lnSpc>
                <a:spcPct val="170000"/>
              </a:lnSpc>
            </a:pPr>
            <a:r>
              <a:rPr lang="en-US" altLang="en-US" dirty="0"/>
              <a:t>Some experiments involve two groups: the </a:t>
            </a:r>
            <a:r>
              <a:rPr lang="en-US" altLang="en-US" u="sng" dirty="0" smtClean="0"/>
              <a:t>control </a:t>
            </a:r>
            <a:r>
              <a:rPr lang="en-US" altLang="en-US" u="sng" dirty="0"/>
              <a:t>group and the experimental group</a:t>
            </a:r>
            <a:r>
              <a:rPr lang="en-US" altLang="en-US" dirty="0"/>
              <a:t>.</a:t>
            </a:r>
            <a:endParaRPr lang="en-US" altLang="en-US" sz="1600" dirty="0"/>
          </a:p>
          <a:p>
            <a:pPr>
              <a:lnSpc>
                <a:spcPct val="170000"/>
              </a:lnSpc>
            </a:pPr>
            <a:r>
              <a:rPr lang="en-US" altLang="en-US" dirty="0" smtClean="0"/>
              <a:t>The </a:t>
            </a:r>
            <a:r>
              <a:rPr lang="en-US" altLang="en-US" dirty="0">
                <a:solidFill>
                  <a:srgbClr val="FF0066"/>
                </a:solidFill>
              </a:rPr>
              <a:t>control</a:t>
            </a:r>
            <a:r>
              <a:rPr lang="en-US" altLang="en-US" dirty="0"/>
              <a:t> is the group in which all </a:t>
            </a:r>
            <a:r>
              <a:rPr lang="en-US" altLang="en-US" dirty="0" smtClean="0"/>
              <a:t>conditions </a:t>
            </a:r>
            <a:r>
              <a:rPr lang="en-US" altLang="en-US" dirty="0"/>
              <a:t>are kept the same.</a:t>
            </a:r>
            <a:endParaRPr lang="en-US" altLang="en-US" sz="1600" dirty="0"/>
          </a:p>
          <a:p>
            <a:endParaRPr lang="en-US" dirty="0"/>
          </a:p>
        </p:txBody>
      </p:sp>
      <p:sp>
        <p:nvSpPr>
          <p:cNvPr id="5" name="Content Placeholder 4"/>
          <p:cNvSpPr>
            <a:spLocks noGrp="1"/>
          </p:cNvSpPr>
          <p:nvPr>
            <p:ph sz="half" idx="2"/>
          </p:nvPr>
        </p:nvSpPr>
        <p:spPr>
          <a:xfrm>
            <a:off x="4800600" y="1752600"/>
            <a:ext cx="3733800" cy="4525963"/>
          </a:xfrm>
        </p:spPr>
        <p:txBody>
          <a:bodyPr>
            <a:normAutofit fontScale="77500" lnSpcReduction="20000"/>
          </a:bodyPr>
          <a:lstStyle/>
          <a:p>
            <a:pPr>
              <a:lnSpc>
                <a:spcPct val="160000"/>
              </a:lnSpc>
            </a:pPr>
            <a:r>
              <a:rPr lang="en-US" altLang="en-US" dirty="0"/>
              <a:t>In a controlled experiment, only one condition </a:t>
            </a:r>
            <a:r>
              <a:rPr lang="en-US" altLang="en-US" dirty="0" smtClean="0"/>
              <a:t>is </a:t>
            </a:r>
            <a:r>
              <a:rPr lang="en-US" altLang="en-US" dirty="0"/>
              <a:t>changed at a time.</a:t>
            </a:r>
            <a:endParaRPr lang="en-US" altLang="en-US" sz="1600" dirty="0"/>
          </a:p>
          <a:p>
            <a:pPr>
              <a:lnSpc>
                <a:spcPct val="160000"/>
              </a:lnSpc>
            </a:pPr>
            <a:r>
              <a:rPr lang="en-US" altLang="en-US" dirty="0"/>
              <a:t>The experimental group is the test group, in </a:t>
            </a:r>
            <a:r>
              <a:rPr lang="en-US" altLang="en-US" dirty="0" smtClean="0"/>
              <a:t>which </a:t>
            </a:r>
            <a:r>
              <a:rPr lang="en-US" altLang="en-US" dirty="0"/>
              <a:t>all conditions are kept the same except </a:t>
            </a:r>
            <a:r>
              <a:rPr lang="en-US" altLang="en-US" dirty="0" smtClean="0"/>
              <a:t>for </a:t>
            </a:r>
            <a:r>
              <a:rPr lang="en-US" altLang="en-US" dirty="0"/>
              <a:t>the single condition being tested.</a:t>
            </a:r>
          </a:p>
          <a:p>
            <a:pPr>
              <a:lnSpc>
                <a:spcPct val="160000"/>
              </a:lnSpc>
            </a:pPr>
            <a:endParaRPr lang="en-US" dirty="0"/>
          </a:p>
        </p:txBody>
      </p:sp>
    </p:spTree>
  </p:cSld>
  <p:clrMapOvr>
    <a:masterClrMapping/>
  </p:clrMapOvr>
  <p:transition>
    <p:zo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2151" name="Picture 7"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02153" name="Text Box 9"/>
          <p:cNvSpPr txBox="1">
            <a:spLocks noChangeArrowheads="1"/>
          </p:cNvSpPr>
          <p:nvPr/>
        </p:nvSpPr>
        <p:spPr bwMode="auto">
          <a:xfrm>
            <a:off x="609600" y="1598613"/>
            <a:ext cx="7924800" cy="5373779"/>
          </a:xfrm>
          <a:prstGeom prst="rect">
            <a:avLst/>
          </a:prstGeom>
          <a:noFill/>
          <a:ln w="9525" algn="ctr">
            <a:noFill/>
            <a:miter lim="800000"/>
            <a:headEnd/>
            <a:tailEnd/>
          </a:ln>
          <a:effectLst/>
        </p:spPr>
        <p:txBody>
          <a:bodyPr>
            <a:spAutoFit/>
          </a:bodyPr>
          <a:lstStyle/>
          <a:p>
            <a:pPr algn="l">
              <a:lnSpc>
                <a:spcPct val="150000"/>
              </a:lnSpc>
              <a:buFontTx/>
              <a:buChar char="•"/>
              <a:tabLst>
                <a:tab pos="228600" algn="l"/>
                <a:tab pos="1943100" algn="l"/>
              </a:tabLst>
            </a:pPr>
            <a:r>
              <a:rPr lang="en-US" altLang="en-US" sz="2400" b="0" dirty="0">
                <a:solidFill>
                  <a:schemeClr val="tx1"/>
                </a:solidFill>
                <a:latin typeface="+mn-lt"/>
              </a:rPr>
              <a:t> The condition in an experiment that is </a:t>
            </a:r>
            <a:r>
              <a:rPr lang="en-US" altLang="en-US" sz="2400" b="0" dirty="0" smtClean="0">
                <a:solidFill>
                  <a:schemeClr val="tx1"/>
                </a:solidFill>
                <a:latin typeface="+mn-lt"/>
              </a:rPr>
              <a:t>changed </a:t>
            </a:r>
            <a:r>
              <a:rPr lang="en-US" altLang="en-US" sz="2400" b="0" dirty="0">
                <a:solidFill>
                  <a:schemeClr val="tx1"/>
                </a:solidFill>
                <a:latin typeface="+mn-lt"/>
              </a:rPr>
              <a:t>is the </a:t>
            </a:r>
            <a:r>
              <a:rPr lang="en-US" altLang="en-US" sz="2400" b="0" dirty="0">
                <a:solidFill>
                  <a:srgbClr val="FF0066"/>
                </a:solidFill>
                <a:latin typeface="+mn-lt"/>
              </a:rPr>
              <a:t>independent variable</a:t>
            </a:r>
            <a:r>
              <a:rPr lang="en-US" altLang="en-US" sz="2400" b="0" dirty="0">
                <a:solidFill>
                  <a:schemeClr val="tx1"/>
                </a:solidFill>
                <a:latin typeface="+mn-lt"/>
              </a:rPr>
              <a:t>, because </a:t>
            </a:r>
            <a:r>
              <a:rPr lang="en-US" altLang="en-US" sz="2400" b="0" dirty="0" smtClean="0">
                <a:solidFill>
                  <a:schemeClr val="tx1"/>
                </a:solidFill>
                <a:latin typeface="+mn-lt"/>
              </a:rPr>
              <a:t> it </a:t>
            </a:r>
            <a:r>
              <a:rPr lang="en-US" altLang="en-US" sz="2400" b="0" dirty="0">
                <a:solidFill>
                  <a:schemeClr val="tx1"/>
                </a:solidFill>
                <a:latin typeface="+mn-lt"/>
              </a:rPr>
              <a:t>is the only variable that affects the outcome </a:t>
            </a:r>
            <a:r>
              <a:rPr lang="en-US" altLang="en-US" sz="2400" b="0" dirty="0" smtClean="0">
                <a:solidFill>
                  <a:schemeClr val="tx1"/>
                </a:solidFill>
                <a:latin typeface="+mn-lt"/>
              </a:rPr>
              <a:t>of </a:t>
            </a:r>
            <a:r>
              <a:rPr lang="en-US" altLang="en-US" sz="2400" b="0" dirty="0">
                <a:solidFill>
                  <a:schemeClr val="tx1"/>
                </a:solidFill>
                <a:latin typeface="+mn-lt"/>
              </a:rPr>
              <a:t>the experiment </a:t>
            </a:r>
            <a:endParaRPr lang="en-US" altLang="en-US" sz="2400" b="0" dirty="0" smtClean="0">
              <a:solidFill>
                <a:schemeClr val="tx1"/>
              </a:solidFill>
              <a:latin typeface="+mn-lt"/>
            </a:endParaRPr>
          </a:p>
          <a:p>
            <a:pPr algn="l">
              <a:lnSpc>
                <a:spcPct val="150000"/>
              </a:lnSpc>
              <a:buFontTx/>
              <a:buChar char="•"/>
              <a:tabLst>
                <a:tab pos="228600" algn="l"/>
                <a:tab pos="1943100" algn="l"/>
              </a:tabLst>
            </a:pPr>
            <a:r>
              <a:rPr lang="en-US" altLang="en-US" sz="2400" b="0" dirty="0" smtClean="0">
                <a:solidFill>
                  <a:schemeClr val="tx1"/>
                </a:solidFill>
                <a:latin typeface="+mn-lt"/>
              </a:rPr>
              <a:t>While </a:t>
            </a:r>
            <a:r>
              <a:rPr lang="en-US" altLang="en-US" sz="2400" b="0" dirty="0">
                <a:solidFill>
                  <a:schemeClr val="tx1"/>
                </a:solidFill>
                <a:latin typeface="+mn-lt"/>
              </a:rPr>
              <a:t>changing the independent variable, the </a:t>
            </a:r>
            <a:r>
              <a:rPr lang="en-US" altLang="en-US" sz="2400" b="0" dirty="0" smtClean="0">
                <a:solidFill>
                  <a:schemeClr val="tx1"/>
                </a:solidFill>
                <a:latin typeface="+mn-lt"/>
              </a:rPr>
              <a:t>scientist </a:t>
            </a:r>
            <a:r>
              <a:rPr lang="en-US" altLang="en-US" sz="2400" b="0" dirty="0">
                <a:solidFill>
                  <a:schemeClr val="tx1"/>
                </a:solidFill>
                <a:latin typeface="+mn-lt"/>
              </a:rPr>
              <a:t>observes or measures a second </a:t>
            </a:r>
            <a:r>
              <a:rPr lang="en-US" altLang="en-US" sz="2400" b="0" dirty="0" smtClean="0">
                <a:solidFill>
                  <a:schemeClr val="tx1"/>
                </a:solidFill>
                <a:latin typeface="+mn-lt"/>
              </a:rPr>
              <a:t> condition </a:t>
            </a:r>
            <a:r>
              <a:rPr lang="en-US" altLang="en-US" sz="2400" b="0" dirty="0">
                <a:solidFill>
                  <a:schemeClr val="tx1"/>
                </a:solidFill>
                <a:latin typeface="+mn-lt"/>
              </a:rPr>
              <a:t>that results from the change</a:t>
            </a:r>
            <a:r>
              <a:rPr lang="en-US" altLang="en-US" sz="2400" b="0" dirty="0" smtClean="0">
                <a:solidFill>
                  <a:schemeClr val="tx1"/>
                </a:solidFill>
                <a:latin typeface="+mn-lt"/>
              </a:rPr>
              <a:t>.</a:t>
            </a:r>
          </a:p>
          <a:p>
            <a:pPr algn="l">
              <a:lnSpc>
                <a:spcPct val="150000"/>
              </a:lnSpc>
              <a:buFontTx/>
              <a:buChar char="•"/>
              <a:tabLst>
                <a:tab pos="228600" algn="l"/>
                <a:tab pos="1943100" algn="l"/>
              </a:tabLst>
            </a:pPr>
            <a:r>
              <a:rPr lang="en-US" altLang="en-US" sz="2400" b="0" dirty="0">
                <a:solidFill>
                  <a:schemeClr val="tx1"/>
                </a:solidFill>
                <a:latin typeface="+mn-lt"/>
              </a:rPr>
              <a:t> This condition is the </a:t>
            </a:r>
            <a:r>
              <a:rPr lang="en-US" altLang="en-US" sz="2400" b="0" dirty="0">
                <a:solidFill>
                  <a:srgbClr val="FF0066"/>
                </a:solidFill>
                <a:latin typeface="+mn-lt"/>
              </a:rPr>
              <a:t>dependent variable</a:t>
            </a:r>
            <a:r>
              <a:rPr lang="en-US" altLang="en-US" sz="2400" b="0" dirty="0">
                <a:solidFill>
                  <a:schemeClr val="tx1"/>
                </a:solidFill>
                <a:latin typeface="+mn-lt"/>
              </a:rPr>
              <a:t>, </a:t>
            </a:r>
            <a:r>
              <a:rPr lang="en-US" altLang="en-US" sz="2400" b="0" dirty="0" smtClean="0">
                <a:solidFill>
                  <a:schemeClr val="tx1"/>
                </a:solidFill>
                <a:latin typeface="+mn-lt"/>
              </a:rPr>
              <a:t>because </a:t>
            </a:r>
            <a:r>
              <a:rPr lang="en-US" altLang="en-US" sz="2400" b="0" dirty="0">
                <a:solidFill>
                  <a:schemeClr val="tx1"/>
                </a:solidFill>
                <a:latin typeface="+mn-lt"/>
              </a:rPr>
              <a:t>any changes in it depend on changes </a:t>
            </a:r>
            <a:r>
              <a:rPr lang="en-US" altLang="en-US" sz="2400" b="0" dirty="0" smtClean="0">
                <a:solidFill>
                  <a:schemeClr val="tx1"/>
                </a:solidFill>
                <a:latin typeface="+mn-lt"/>
              </a:rPr>
              <a:t>made </a:t>
            </a:r>
            <a:r>
              <a:rPr lang="en-US" altLang="en-US" sz="2400" b="0" dirty="0">
                <a:solidFill>
                  <a:schemeClr val="tx1"/>
                </a:solidFill>
                <a:latin typeface="+mn-lt"/>
              </a:rPr>
              <a:t>to the independent variable</a:t>
            </a:r>
            <a:r>
              <a:rPr lang="en-US" altLang="en-US" sz="2400" b="0" dirty="0" smtClean="0">
                <a:solidFill>
                  <a:schemeClr val="tx1"/>
                </a:solidFill>
                <a:latin typeface="+mn-lt"/>
              </a:rPr>
              <a:t>.</a:t>
            </a:r>
            <a:endParaRPr lang="en-US" altLang="en-US" sz="2400" dirty="0">
              <a:solidFill>
                <a:schemeClr val="tx1"/>
              </a:solidFill>
              <a:latin typeface="Times" charset="0"/>
            </a:endParaRPr>
          </a:p>
        </p:txBody>
      </p:sp>
      <p:sp>
        <p:nvSpPr>
          <p:cNvPr id="902154" name="Text Box 10"/>
          <p:cNvSpPr txBox="1">
            <a:spLocks noChangeArrowheads="1"/>
          </p:cNvSpPr>
          <p:nvPr/>
        </p:nvSpPr>
        <p:spPr bwMode="auto">
          <a:xfrm>
            <a:off x="565150" y="1012825"/>
            <a:ext cx="50355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Designing an experiment</a:t>
            </a:r>
          </a:p>
        </p:txBody>
      </p:sp>
      <p:pic>
        <p:nvPicPr>
          <p:cNvPr id="902155"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02156" name="Picture 12"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02153"/>
                                        </p:tgtEl>
                                        <p:attrNameLst>
                                          <p:attrName>style.visibility</p:attrName>
                                        </p:attrNameLst>
                                      </p:cBhvr>
                                      <p:to>
                                        <p:strVal val="visible"/>
                                      </p:to>
                                    </p:set>
                                    <p:animEffect transition="in" filter="box(out)">
                                      <p:cBhvr>
                                        <p:cTn id="7" dur="500"/>
                                        <p:tgtEl>
                                          <p:spTgt spid="90215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02151"/>
                                        </p:tgtEl>
                                        <p:attrNameLst>
                                          <p:attrName>style.visibility</p:attrName>
                                        </p:attrNameLst>
                                      </p:cBhvr>
                                      <p:to>
                                        <p:strVal val="visible"/>
                                      </p:to>
                                    </p:set>
                                    <p:animEffect transition="in" filter="box(out)">
                                      <p:cBhvr>
                                        <p:cTn id="11" dur="500"/>
                                        <p:tgtEl>
                                          <p:spTgt spid="902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2153"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3175" name="Picture 7"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03177" name="Text Box 9"/>
          <p:cNvSpPr txBox="1">
            <a:spLocks noChangeArrowheads="1"/>
          </p:cNvSpPr>
          <p:nvPr/>
        </p:nvSpPr>
        <p:spPr bwMode="auto">
          <a:xfrm>
            <a:off x="609600" y="1828800"/>
            <a:ext cx="7391400" cy="968375"/>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a:solidFill>
                  <a:schemeClr val="tx1"/>
                </a:solidFill>
                <a:latin typeface="Times" charset="0"/>
              </a:rPr>
              <a:t> Controlled experiments are most often 	used in laboratory settings.</a:t>
            </a:r>
            <a:endParaRPr lang="en-US" altLang="en-US" sz="1800">
              <a:solidFill>
                <a:schemeClr val="tx1"/>
              </a:solidFill>
              <a:latin typeface="Times" charset="0"/>
            </a:endParaRPr>
          </a:p>
        </p:txBody>
      </p:sp>
      <p:sp>
        <p:nvSpPr>
          <p:cNvPr id="903178" name="Text Box 10"/>
          <p:cNvSpPr txBox="1">
            <a:spLocks noChangeArrowheads="1"/>
          </p:cNvSpPr>
          <p:nvPr/>
        </p:nvSpPr>
        <p:spPr bwMode="auto">
          <a:xfrm>
            <a:off x="565150" y="1012825"/>
            <a:ext cx="50355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Designing an experiment</a:t>
            </a:r>
          </a:p>
        </p:txBody>
      </p:sp>
      <p:pic>
        <p:nvPicPr>
          <p:cNvPr id="903179"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03180" name="Picture 12"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sp>
        <p:nvSpPr>
          <p:cNvPr id="903181" name="Text Box 13"/>
          <p:cNvSpPr txBox="1">
            <a:spLocks noChangeArrowheads="1"/>
          </p:cNvSpPr>
          <p:nvPr/>
        </p:nvSpPr>
        <p:spPr bwMode="auto">
          <a:xfrm>
            <a:off x="609600" y="3022600"/>
            <a:ext cx="7924800" cy="968375"/>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a:solidFill>
                  <a:schemeClr val="tx1"/>
                </a:solidFill>
                <a:latin typeface="Times" charset="0"/>
              </a:rPr>
              <a:t> However, not all investigations are 			controlled.</a:t>
            </a:r>
            <a:endParaRPr lang="en-US" altLang="en-US" sz="1800">
              <a:solidFill>
                <a:schemeClr val="tx1"/>
              </a:solidFill>
              <a:latin typeface="Times" charset="0"/>
            </a:endParaRPr>
          </a:p>
        </p:txBody>
      </p:sp>
      <p:sp>
        <p:nvSpPr>
          <p:cNvPr id="903182" name="Text Box 14"/>
          <p:cNvSpPr txBox="1">
            <a:spLocks noChangeArrowheads="1"/>
          </p:cNvSpPr>
          <p:nvPr/>
        </p:nvSpPr>
        <p:spPr bwMode="auto">
          <a:xfrm>
            <a:off x="609600" y="4217988"/>
            <a:ext cx="7924800" cy="1421928"/>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dirty="0">
                <a:solidFill>
                  <a:schemeClr val="tx1"/>
                </a:solidFill>
                <a:latin typeface="Times" charset="0"/>
              </a:rPr>
              <a:t> An investigation </a:t>
            </a:r>
            <a:r>
              <a:rPr lang="en-US" altLang="en-US" sz="3200" b="0" dirty="0" smtClean="0">
                <a:solidFill>
                  <a:schemeClr val="tx1"/>
                </a:solidFill>
                <a:latin typeface="Times" charset="0"/>
              </a:rPr>
              <a:t>which </a:t>
            </a:r>
            <a:r>
              <a:rPr lang="en-US" altLang="en-US" sz="3200" b="0" dirty="0">
                <a:solidFill>
                  <a:schemeClr val="tx1"/>
                </a:solidFill>
                <a:latin typeface="Times" charset="0"/>
              </a:rPr>
              <a:t>has no </a:t>
            </a:r>
            <a:r>
              <a:rPr lang="en-US" altLang="en-US" sz="3200" b="0" dirty="0" smtClean="0">
                <a:solidFill>
                  <a:schemeClr val="tx1"/>
                </a:solidFill>
                <a:latin typeface="Times" charset="0"/>
              </a:rPr>
              <a:t>control</a:t>
            </a:r>
            <a:r>
              <a:rPr lang="en-US" altLang="en-US" sz="3200" b="0" dirty="0">
                <a:solidFill>
                  <a:schemeClr val="tx1"/>
                </a:solidFill>
                <a:latin typeface="Times" charset="0"/>
              </a:rPr>
              <a:t>, </a:t>
            </a:r>
            <a:r>
              <a:rPr lang="en-US" altLang="en-US" sz="3200" b="0" dirty="0" smtClean="0">
                <a:solidFill>
                  <a:schemeClr val="tx1"/>
                </a:solidFill>
                <a:latin typeface="Times" charset="0"/>
              </a:rPr>
              <a:t>may involve </a:t>
            </a:r>
            <a:r>
              <a:rPr lang="en-US" altLang="en-US" sz="3200" b="0" dirty="0">
                <a:solidFill>
                  <a:schemeClr val="tx1"/>
                </a:solidFill>
                <a:latin typeface="Times" charset="0"/>
              </a:rPr>
              <a:t>biological </a:t>
            </a:r>
            <a:r>
              <a:rPr lang="en-US" altLang="en-US" sz="3200" b="0" dirty="0" smtClean="0">
                <a:solidFill>
                  <a:schemeClr val="tx1"/>
                </a:solidFill>
                <a:latin typeface="Times" charset="0"/>
              </a:rPr>
              <a:t>investigation, most </a:t>
            </a:r>
            <a:r>
              <a:rPr lang="en-US" altLang="en-US" sz="3200" b="0" dirty="0">
                <a:solidFill>
                  <a:schemeClr val="tx1"/>
                </a:solidFill>
                <a:latin typeface="Times" charset="0"/>
              </a:rPr>
              <a:t>often used in field work.</a:t>
            </a:r>
            <a:endParaRPr lang="en-US" altLang="en-US" sz="1800" dirty="0">
              <a:solidFill>
                <a:schemeClr val="tx1"/>
              </a:solidFill>
              <a:latin typeface="Times"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03177"/>
                                        </p:tgtEl>
                                        <p:attrNameLst>
                                          <p:attrName>style.visibility</p:attrName>
                                        </p:attrNameLst>
                                      </p:cBhvr>
                                      <p:to>
                                        <p:strVal val="visible"/>
                                      </p:to>
                                    </p:set>
                                    <p:animEffect transition="in" filter="box(out)">
                                      <p:cBhvr>
                                        <p:cTn id="7" dur="500"/>
                                        <p:tgtEl>
                                          <p:spTgt spid="90317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03181"/>
                                        </p:tgtEl>
                                        <p:attrNameLst>
                                          <p:attrName>style.visibility</p:attrName>
                                        </p:attrNameLst>
                                      </p:cBhvr>
                                      <p:to>
                                        <p:strVal val="visible"/>
                                      </p:to>
                                    </p:set>
                                    <p:animEffect transition="in" filter="box(out)">
                                      <p:cBhvr>
                                        <p:cTn id="12" dur="500"/>
                                        <p:tgtEl>
                                          <p:spTgt spid="90318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03182"/>
                                        </p:tgtEl>
                                        <p:attrNameLst>
                                          <p:attrName>style.visibility</p:attrName>
                                        </p:attrNameLst>
                                      </p:cBhvr>
                                      <p:to>
                                        <p:strVal val="visible"/>
                                      </p:to>
                                    </p:set>
                                    <p:animEffect transition="in" filter="box(out)">
                                      <p:cBhvr>
                                        <p:cTn id="17" dur="500"/>
                                        <p:tgtEl>
                                          <p:spTgt spid="903182"/>
                                        </p:tgtEl>
                                      </p:cBhvr>
                                    </p:animEffect>
                                  </p:childTnLst>
                                </p:cTn>
                              </p:par>
                            </p:childTnLst>
                          </p:cTn>
                        </p:par>
                        <p:par>
                          <p:cTn id="18" fill="hold">
                            <p:stCondLst>
                              <p:cond delay="500"/>
                            </p:stCondLst>
                            <p:childTnLst>
                              <p:par>
                                <p:cTn id="19" presetID="4" presetClass="entr" presetSubtype="32" fill="hold" nodeType="afterEffect">
                                  <p:stCondLst>
                                    <p:cond delay="0"/>
                                  </p:stCondLst>
                                  <p:childTnLst>
                                    <p:set>
                                      <p:cBhvr>
                                        <p:cTn id="20" dur="1" fill="hold">
                                          <p:stCondLst>
                                            <p:cond delay="0"/>
                                          </p:stCondLst>
                                        </p:cTn>
                                        <p:tgtEl>
                                          <p:spTgt spid="903175"/>
                                        </p:tgtEl>
                                        <p:attrNameLst>
                                          <p:attrName>style.visibility</p:attrName>
                                        </p:attrNameLst>
                                      </p:cBhvr>
                                      <p:to>
                                        <p:strVal val="visible"/>
                                      </p:to>
                                    </p:set>
                                    <p:animEffect transition="in" filter="box(out)">
                                      <p:cBhvr>
                                        <p:cTn id="21" dur="500"/>
                                        <p:tgtEl>
                                          <p:spTgt spid="903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3177" grpId="0" autoUpdateAnimBg="0"/>
      <p:bldP spid="903181" grpId="0" autoUpdateAnimBg="0"/>
      <p:bldP spid="903182"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105400" cy="1143000"/>
          </a:xfrm>
        </p:spPr>
        <p:txBody>
          <a:bodyPr/>
          <a:lstStyle/>
          <a:p>
            <a:r>
              <a:rPr lang="en-US" dirty="0" smtClean="0"/>
              <a:t>No control</a:t>
            </a:r>
            <a:endParaRPr lang="en-US" dirty="0"/>
          </a:p>
        </p:txBody>
      </p:sp>
      <p:sp>
        <p:nvSpPr>
          <p:cNvPr id="3" name="Content Placeholder 2"/>
          <p:cNvSpPr>
            <a:spLocks noGrp="1"/>
          </p:cNvSpPr>
          <p:nvPr>
            <p:ph idx="1"/>
          </p:nvPr>
        </p:nvSpPr>
        <p:spPr>
          <a:xfrm>
            <a:off x="152400" y="1981200"/>
            <a:ext cx="5384246" cy="4525963"/>
          </a:xfrm>
        </p:spPr>
        <p:txBody>
          <a:bodyPr>
            <a:normAutofit fontScale="62500" lnSpcReduction="20000"/>
          </a:bodyPr>
          <a:lstStyle/>
          <a:p>
            <a:pPr>
              <a:lnSpc>
                <a:spcPct val="150000"/>
              </a:lnSpc>
            </a:pPr>
            <a:r>
              <a:rPr lang="en-US" dirty="0"/>
              <a:t>An </a:t>
            </a:r>
            <a:r>
              <a:rPr lang="en-US" dirty="0" smtClean="0"/>
              <a:t>investigation </a:t>
            </a:r>
            <a:r>
              <a:rPr lang="en-US" dirty="0"/>
              <a:t>which </a:t>
            </a:r>
            <a:r>
              <a:rPr lang="en-US" dirty="0" smtClean="0"/>
              <a:t>has </a:t>
            </a:r>
            <a:r>
              <a:rPr lang="en-US" dirty="0"/>
              <a:t>no control, is the type of biological </a:t>
            </a:r>
            <a:r>
              <a:rPr lang="en-US" dirty="0" smtClean="0"/>
              <a:t>investigation </a:t>
            </a:r>
            <a:r>
              <a:rPr lang="en-US" dirty="0"/>
              <a:t>most often used in </a:t>
            </a:r>
            <a:r>
              <a:rPr lang="en-US" dirty="0" smtClean="0"/>
              <a:t>fieldwork</a:t>
            </a:r>
            <a:r>
              <a:rPr lang="en-US" dirty="0"/>
              <a:t>. </a:t>
            </a:r>
            <a:endParaRPr lang="en-US" dirty="0" smtClean="0"/>
          </a:p>
          <a:p>
            <a:pPr>
              <a:lnSpc>
                <a:spcPct val="150000"/>
              </a:lnSpc>
            </a:pPr>
            <a:r>
              <a:rPr lang="en-US" dirty="0" smtClean="0"/>
              <a:t>The </a:t>
            </a:r>
            <a:r>
              <a:rPr lang="en-US" dirty="0"/>
              <a:t>design of the procedure that is </a:t>
            </a:r>
            <a:r>
              <a:rPr lang="en-US" dirty="0" smtClean="0"/>
              <a:t>selected </a:t>
            </a:r>
            <a:r>
              <a:rPr lang="en-US" dirty="0"/>
              <a:t>depends on what other investigators </a:t>
            </a:r>
            <a:r>
              <a:rPr lang="en-US" dirty="0" smtClean="0"/>
              <a:t> have </a:t>
            </a:r>
            <a:r>
              <a:rPr lang="en-US" dirty="0"/>
              <a:t>done and what information </a:t>
            </a:r>
            <a:r>
              <a:rPr lang="en-US" dirty="0" smtClean="0"/>
              <a:t>the </a:t>
            </a:r>
            <a:r>
              <a:rPr lang="en-US" dirty="0"/>
              <a:t>biologist hopes to gain. </a:t>
            </a:r>
          </a:p>
          <a:p>
            <a:pPr>
              <a:lnSpc>
                <a:spcPct val="150000"/>
              </a:lnSpc>
            </a:pPr>
            <a:r>
              <a:rPr lang="en-US" dirty="0"/>
              <a:t>Sometimes, a biologist will design </a:t>
            </a:r>
            <a:r>
              <a:rPr lang="en-US" dirty="0" smtClean="0"/>
              <a:t>a second </a:t>
            </a:r>
            <a:r>
              <a:rPr lang="en-US" dirty="0"/>
              <a:t>investigation even while a first </a:t>
            </a:r>
            <a:r>
              <a:rPr lang="en-US" dirty="0" smtClean="0"/>
              <a:t>one </a:t>
            </a:r>
            <a:r>
              <a:rPr lang="en-US" dirty="0"/>
              <a:t>is being conducted, to answer </a:t>
            </a:r>
            <a:r>
              <a:rPr lang="en-US" dirty="0" smtClean="0"/>
              <a:t>the question</a:t>
            </a:r>
            <a:r>
              <a:rPr lang="en-US" dirty="0"/>
              <a:t>. </a:t>
            </a:r>
          </a:p>
        </p:txBody>
      </p:sp>
      <p:pic>
        <p:nvPicPr>
          <p:cNvPr id="7170" name="Picture 2" descr="http://www.sott.net/image/image/s3/68143/large/f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1446" y="1"/>
            <a:ext cx="3302554" cy="25146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943600" y="2514600"/>
            <a:ext cx="3048000" cy="3647152"/>
          </a:xfrm>
          <a:prstGeom prst="rect">
            <a:avLst/>
          </a:prstGeom>
        </p:spPr>
        <p:txBody>
          <a:bodyPr wrap="square">
            <a:spAutoFit/>
          </a:bodyPr>
          <a:lstStyle/>
          <a:p>
            <a:pPr>
              <a:lnSpc>
                <a:spcPct val="150000"/>
              </a:lnSpc>
            </a:pPr>
            <a:r>
              <a:rPr lang="en-US" sz="1400" dirty="0" smtClean="0"/>
              <a:t>In </a:t>
            </a:r>
            <a:r>
              <a:rPr lang="en-US" sz="1400" dirty="0"/>
              <a:t>the future health care workers may be able to GP software to input and track the geographic locations of patients who've contracted deadly, communicable diseases. Then, if an epidemic pattern began to emerge, doctors could go straight to the source and administer antivirals or vaccines before the killer gets out of control.</a:t>
            </a:r>
          </a:p>
        </p:txBody>
      </p:sp>
    </p:spTree>
    <p:extLst>
      <p:ext uri="{BB962C8B-B14F-4D97-AF65-F5344CB8AC3E}">
        <p14:creationId xmlns:p14="http://schemas.microsoft.com/office/powerpoint/2010/main" val="33433048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997" y="152400"/>
            <a:ext cx="1905000" cy="2170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200400" y="187377"/>
            <a:ext cx="5410200" cy="1143000"/>
          </a:xfrm>
        </p:spPr>
        <p:txBody>
          <a:bodyPr>
            <a:normAutofit fontScale="90000"/>
          </a:bodyPr>
          <a:lstStyle/>
          <a:p>
            <a:r>
              <a:rPr lang="en-US" dirty="0" smtClean="0"/>
              <a:t>Not all </a:t>
            </a:r>
            <a:r>
              <a:rPr lang="en-US" dirty="0"/>
              <a:t>investigations are controlled. </a:t>
            </a:r>
          </a:p>
        </p:txBody>
      </p:sp>
      <p:sp>
        <p:nvSpPr>
          <p:cNvPr id="3" name="Content Placeholder 2"/>
          <p:cNvSpPr>
            <a:spLocks noGrp="1"/>
          </p:cNvSpPr>
          <p:nvPr>
            <p:ph idx="1"/>
          </p:nvPr>
        </p:nvSpPr>
        <p:spPr>
          <a:xfrm>
            <a:off x="457200" y="1828800"/>
            <a:ext cx="8229600" cy="5029200"/>
          </a:xfrm>
        </p:spPr>
        <p:txBody>
          <a:bodyPr>
            <a:normAutofit fontScale="62500" lnSpcReduction="20000"/>
          </a:bodyPr>
          <a:lstStyle/>
          <a:p>
            <a:pPr>
              <a:lnSpc>
                <a:spcPct val="170000"/>
              </a:lnSpc>
            </a:pPr>
            <a:r>
              <a:rPr lang="en-US" dirty="0" smtClean="0"/>
              <a:t>Suppose </a:t>
            </a:r>
            <a:r>
              <a:rPr lang="en-US" dirty="0"/>
              <a:t>you were on a </a:t>
            </a:r>
            <a:r>
              <a:rPr lang="en-US" dirty="0" smtClean="0"/>
              <a:t>group </a:t>
            </a:r>
            <a:r>
              <a:rPr lang="en-US" dirty="0"/>
              <a:t>of islands in the Pacific that is </a:t>
            </a:r>
            <a:r>
              <a:rPr lang="en-US" dirty="0" smtClean="0"/>
              <a:t> the </a:t>
            </a:r>
            <a:r>
              <a:rPr lang="en-US" dirty="0"/>
              <a:t>only nesting area for a large seabird </a:t>
            </a:r>
            <a:r>
              <a:rPr lang="en-US" dirty="0" smtClean="0"/>
              <a:t> known </a:t>
            </a:r>
            <a:r>
              <a:rPr lang="en-US" dirty="0"/>
              <a:t>as a waved </a:t>
            </a:r>
            <a:r>
              <a:rPr lang="en-US" dirty="0" smtClean="0"/>
              <a:t>albatross.</a:t>
            </a:r>
          </a:p>
          <a:p>
            <a:pPr>
              <a:lnSpc>
                <a:spcPct val="170000"/>
              </a:lnSpc>
            </a:pPr>
            <a:r>
              <a:rPr lang="en-US" dirty="0" smtClean="0"/>
              <a:t>Watching </a:t>
            </a:r>
            <a:r>
              <a:rPr lang="en-US" dirty="0"/>
              <a:t>the </a:t>
            </a:r>
            <a:r>
              <a:rPr lang="en-US" dirty="0" smtClean="0"/>
              <a:t>nesting </a:t>
            </a:r>
            <a:r>
              <a:rPr lang="en-US" dirty="0"/>
              <a:t>birds, you observe that the </a:t>
            </a:r>
            <a:r>
              <a:rPr lang="en-US" dirty="0" smtClean="0"/>
              <a:t> female </a:t>
            </a:r>
            <a:r>
              <a:rPr lang="en-US" dirty="0"/>
              <a:t>leaves the nest when her mate </a:t>
            </a:r>
            <a:r>
              <a:rPr lang="en-US" dirty="0" smtClean="0"/>
              <a:t>flies </a:t>
            </a:r>
            <a:r>
              <a:rPr lang="en-US" dirty="0"/>
              <a:t>back from a foraging trip. </a:t>
            </a:r>
            <a:endParaRPr lang="en-US" dirty="0" smtClean="0"/>
          </a:p>
          <a:p>
            <a:pPr>
              <a:lnSpc>
                <a:spcPct val="170000"/>
              </a:lnSpc>
            </a:pPr>
            <a:r>
              <a:rPr lang="en-US" dirty="0" smtClean="0"/>
              <a:t>The birds </a:t>
            </a:r>
            <a:r>
              <a:rPr lang="en-US" dirty="0"/>
              <a:t>take turns sitting on the eggs or </a:t>
            </a:r>
            <a:r>
              <a:rPr lang="en-US" dirty="0" smtClean="0"/>
              <a:t>caring </a:t>
            </a:r>
            <a:r>
              <a:rPr lang="en-US" dirty="0"/>
              <a:t>for the chicks, often for two </a:t>
            </a:r>
            <a:r>
              <a:rPr lang="en-US" dirty="0" smtClean="0"/>
              <a:t>weeks </a:t>
            </a:r>
            <a:r>
              <a:rPr lang="en-US" dirty="0"/>
              <a:t>at a time. </a:t>
            </a:r>
            <a:endParaRPr lang="en-US" dirty="0" smtClean="0"/>
          </a:p>
          <a:p>
            <a:pPr>
              <a:lnSpc>
                <a:spcPct val="170000"/>
              </a:lnSpc>
            </a:pPr>
            <a:r>
              <a:rPr lang="en-US" dirty="0" smtClean="0"/>
              <a:t>You </a:t>
            </a:r>
            <a:r>
              <a:rPr lang="en-US" dirty="0"/>
              <a:t>might </a:t>
            </a:r>
            <a:r>
              <a:rPr lang="en-US" dirty="0" smtClean="0"/>
              <a:t>hypothesize that </a:t>
            </a:r>
            <a:r>
              <a:rPr lang="en-US" dirty="0"/>
              <a:t>the birds fly around the </a:t>
            </a:r>
            <a:r>
              <a:rPr lang="en-US" dirty="0" smtClean="0"/>
              <a:t>island</a:t>
            </a:r>
            <a:r>
              <a:rPr lang="en-US" dirty="0"/>
              <a:t>, or that they fly to some distant </a:t>
            </a:r>
            <a:r>
              <a:rPr lang="en-US" dirty="0" smtClean="0"/>
              <a:t> location</a:t>
            </a:r>
            <a:r>
              <a:rPr lang="en-US" dirty="0"/>
              <a:t>, in search of food. </a:t>
            </a:r>
            <a:endParaRPr lang="en-US" dirty="0" smtClean="0"/>
          </a:p>
          <a:p>
            <a:pPr>
              <a:lnSpc>
                <a:spcPct val="170000"/>
              </a:lnSpc>
            </a:pPr>
            <a:r>
              <a:rPr lang="en-US" dirty="0" smtClean="0"/>
              <a:t>To test these </a:t>
            </a:r>
            <a:r>
              <a:rPr lang="en-US" dirty="0"/>
              <a:t>hypotheses, you might attach a </a:t>
            </a:r>
            <a:r>
              <a:rPr lang="en-US" dirty="0" smtClean="0"/>
              <a:t>satellite </a:t>
            </a:r>
            <a:r>
              <a:rPr lang="en-US" dirty="0"/>
              <a:t>transmitter to some of the </a:t>
            </a:r>
            <a:r>
              <a:rPr lang="en-US" dirty="0" smtClean="0"/>
              <a:t> birds </a:t>
            </a:r>
            <a:r>
              <a:rPr lang="en-US" dirty="0"/>
              <a:t>and record their travels.</a:t>
            </a:r>
          </a:p>
        </p:txBody>
      </p:sp>
    </p:spTree>
    <p:extLst>
      <p:ext uri="{BB962C8B-B14F-4D97-AF65-F5344CB8AC3E}">
        <p14:creationId xmlns:p14="http://schemas.microsoft.com/office/powerpoint/2010/main" val="29690480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7280" name="Picture 16" descr="Fig"/>
          <p:cNvPicPr>
            <a:picLocks noChangeAspect="1" noChangeArrowheads="1"/>
          </p:cNvPicPr>
          <p:nvPr/>
        </p:nvPicPr>
        <p:blipFill>
          <a:blip r:embed="rId2" cstate="print"/>
          <a:srcRect/>
          <a:stretch>
            <a:fillRect/>
          </a:stretch>
        </p:blipFill>
        <p:spPr bwMode="auto">
          <a:xfrm>
            <a:off x="899375" y="5037138"/>
            <a:ext cx="2438400" cy="1828800"/>
          </a:xfrm>
          <a:prstGeom prst="rect">
            <a:avLst/>
          </a:prstGeom>
          <a:noFill/>
        </p:spPr>
      </p:pic>
      <p:pic>
        <p:nvPicPr>
          <p:cNvPr id="907271" name="Picture 7" descr="end of slide"/>
          <p:cNvPicPr>
            <a:picLocks noChangeAspect="1" noChangeArrowheads="1"/>
          </p:cNvPicPr>
          <p:nvPr/>
        </p:nvPicPr>
        <p:blipFill>
          <a:blip r:embed="rId3" cstate="print"/>
          <a:srcRect/>
          <a:stretch>
            <a:fillRect/>
          </a:stretch>
        </p:blipFill>
        <p:spPr bwMode="auto">
          <a:xfrm>
            <a:off x="8169275" y="5105400"/>
            <a:ext cx="593725" cy="846138"/>
          </a:xfrm>
          <a:prstGeom prst="rect">
            <a:avLst/>
          </a:prstGeom>
          <a:noFill/>
        </p:spPr>
      </p:pic>
      <p:sp>
        <p:nvSpPr>
          <p:cNvPr id="907273" name="Text Box 9"/>
          <p:cNvSpPr txBox="1">
            <a:spLocks noChangeArrowheads="1"/>
          </p:cNvSpPr>
          <p:nvPr/>
        </p:nvSpPr>
        <p:spPr bwMode="auto">
          <a:xfrm>
            <a:off x="565150" y="2133600"/>
            <a:ext cx="3556000" cy="3567130"/>
          </a:xfrm>
          <a:prstGeom prst="rect">
            <a:avLst/>
          </a:prstGeom>
          <a:noFill/>
          <a:ln w="9525" algn="ctr">
            <a:noFill/>
            <a:miter lim="800000"/>
            <a:headEnd/>
            <a:tailEnd/>
          </a:ln>
          <a:effectLst/>
        </p:spPr>
        <p:txBody>
          <a:bodyPr wrap="square">
            <a:spAutoFit/>
          </a:bodyPr>
          <a:lstStyle/>
          <a:p>
            <a:pPr algn="l">
              <a:lnSpc>
                <a:spcPct val="150000"/>
              </a:lnSpc>
              <a:buFontTx/>
              <a:buChar char="•"/>
              <a:tabLst>
                <a:tab pos="228600" algn="l"/>
                <a:tab pos="1943100" algn="l"/>
              </a:tabLst>
            </a:pPr>
            <a:r>
              <a:rPr lang="en-US" altLang="en-US" sz="2400" b="0" dirty="0">
                <a:solidFill>
                  <a:schemeClr val="tx1"/>
                </a:solidFill>
                <a:latin typeface="+mn-lt"/>
              </a:rPr>
              <a:t> Information </a:t>
            </a:r>
            <a:r>
              <a:rPr lang="en-US" altLang="en-US" sz="2400" b="0" dirty="0" smtClean="0">
                <a:solidFill>
                  <a:schemeClr val="tx1"/>
                </a:solidFill>
                <a:latin typeface="+mn-lt"/>
              </a:rPr>
              <a:t>obtained </a:t>
            </a:r>
            <a:r>
              <a:rPr lang="en-US" altLang="en-US" sz="2400" b="0" dirty="0">
                <a:solidFill>
                  <a:schemeClr val="tx1"/>
                </a:solidFill>
                <a:latin typeface="+mn-lt"/>
              </a:rPr>
              <a:t>from </a:t>
            </a:r>
            <a:r>
              <a:rPr lang="en-US" altLang="en-US" sz="2400" b="0" dirty="0" smtClean="0">
                <a:solidFill>
                  <a:schemeClr val="tx1"/>
                </a:solidFill>
                <a:latin typeface="+mn-lt"/>
              </a:rPr>
              <a:t>investigations</a:t>
            </a:r>
          </a:p>
          <a:p>
            <a:pPr algn="l">
              <a:lnSpc>
                <a:spcPct val="150000"/>
              </a:lnSpc>
              <a:buFontTx/>
              <a:buChar char="•"/>
              <a:tabLst>
                <a:tab pos="228600" algn="l"/>
                <a:tab pos="1943100" algn="l"/>
              </a:tabLst>
            </a:pPr>
            <a:r>
              <a:rPr lang="en-US" altLang="en-US" sz="2400" b="0" dirty="0" smtClean="0">
                <a:solidFill>
                  <a:schemeClr val="tx1"/>
                </a:solidFill>
                <a:latin typeface="+mn-lt"/>
              </a:rPr>
              <a:t>Often</a:t>
            </a:r>
            <a:r>
              <a:rPr lang="en-US" altLang="en-US" sz="2400" b="0" dirty="0">
                <a:solidFill>
                  <a:schemeClr val="tx1"/>
                </a:solidFill>
                <a:latin typeface="+mn-lt"/>
              </a:rPr>
              <a:t>, data are in </a:t>
            </a:r>
            <a:r>
              <a:rPr lang="en-US" altLang="en-US" sz="2400" b="0" dirty="0" smtClean="0">
                <a:solidFill>
                  <a:schemeClr val="tx1"/>
                </a:solidFill>
                <a:latin typeface="+mn-lt"/>
              </a:rPr>
              <a:t>numerical </a:t>
            </a:r>
            <a:r>
              <a:rPr lang="en-US" altLang="en-US" sz="2400" b="0" dirty="0">
                <a:solidFill>
                  <a:schemeClr val="tx1"/>
                </a:solidFill>
                <a:latin typeface="+mn-lt"/>
              </a:rPr>
              <a:t>form</a:t>
            </a:r>
            <a:r>
              <a:rPr lang="en-US" altLang="en-US" sz="2400" b="0" dirty="0" smtClean="0">
                <a:solidFill>
                  <a:schemeClr val="tx1"/>
                </a:solidFill>
                <a:latin typeface="+mn-lt"/>
              </a:rPr>
              <a:t>.</a:t>
            </a:r>
          </a:p>
          <a:p>
            <a:pPr algn="l">
              <a:lnSpc>
                <a:spcPct val="150000"/>
              </a:lnSpc>
              <a:buFontTx/>
              <a:buChar char="•"/>
              <a:tabLst>
                <a:tab pos="228600" algn="l"/>
                <a:tab pos="1943100" algn="l"/>
              </a:tabLst>
            </a:pPr>
            <a:endParaRPr lang="en-US" altLang="en-US" sz="1400" dirty="0">
              <a:solidFill>
                <a:schemeClr val="tx1"/>
              </a:solidFill>
              <a:latin typeface="Times" charset="0"/>
            </a:endParaRPr>
          </a:p>
          <a:p>
            <a:pPr algn="l">
              <a:lnSpc>
                <a:spcPct val="150000"/>
              </a:lnSpc>
              <a:buFontTx/>
              <a:buChar char="•"/>
              <a:tabLst>
                <a:tab pos="228600" algn="l"/>
                <a:tab pos="1943100" algn="l"/>
              </a:tabLst>
            </a:pPr>
            <a:endParaRPr lang="en-US" altLang="en-US" sz="2400" dirty="0">
              <a:solidFill>
                <a:schemeClr val="tx1"/>
              </a:solidFill>
              <a:latin typeface="Times" charset="0"/>
            </a:endParaRPr>
          </a:p>
        </p:txBody>
      </p:sp>
      <p:sp>
        <p:nvSpPr>
          <p:cNvPr id="907274" name="Text Box 10"/>
          <p:cNvSpPr txBox="1">
            <a:spLocks noChangeArrowheads="1"/>
          </p:cNvSpPr>
          <p:nvPr/>
        </p:nvSpPr>
        <p:spPr bwMode="auto">
          <a:xfrm>
            <a:off x="565150" y="1012825"/>
            <a:ext cx="31178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Data gathering</a:t>
            </a:r>
          </a:p>
        </p:txBody>
      </p:sp>
      <p:pic>
        <p:nvPicPr>
          <p:cNvPr id="907275" name="Picture 11" descr="Sec"/>
          <p:cNvPicPr>
            <a:picLocks noChangeAspect="1" noChangeArrowheads="1"/>
          </p:cNvPicPr>
          <p:nvPr/>
        </p:nvPicPr>
        <p:blipFill>
          <a:blip r:embed="rId4" cstate="print"/>
          <a:srcRect/>
          <a:stretch>
            <a:fillRect/>
          </a:stretch>
        </p:blipFill>
        <p:spPr bwMode="auto">
          <a:xfrm>
            <a:off x="0" y="0"/>
            <a:ext cx="1828800" cy="811213"/>
          </a:xfrm>
          <a:prstGeom prst="rect">
            <a:avLst/>
          </a:prstGeom>
          <a:noFill/>
        </p:spPr>
      </p:pic>
      <p:pic>
        <p:nvPicPr>
          <p:cNvPr id="907276" name="Picture 12" descr="Sec"/>
          <p:cNvPicPr>
            <a:picLocks noChangeAspect="1" noChangeArrowheads="1"/>
          </p:cNvPicPr>
          <p:nvPr/>
        </p:nvPicPr>
        <p:blipFill>
          <a:blip r:embed="rId5" cstate="print"/>
          <a:srcRect/>
          <a:stretch>
            <a:fillRect/>
          </a:stretch>
        </p:blipFill>
        <p:spPr bwMode="auto">
          <a:xfrm>
            <a:off x="2444750" y="0"/>
            <a:ext cx="4254500" cy="482600"/>
          </a:xfrm>
          <a:prstGeom prst="rect">
            <a:avLst/>
          </a:prstGeom>
          <a:noFill/>
        </p:spPr>
      </p:pic>
      <p:sp>
        <p:nvSpPr>
          <p:cNvPr id="4" name="Text Placeholder 3"/>
          <p:cNvSpPr>
            <a:spLocks noGrp="1"/>
          </p:cNvSpPr>
          <p:nvPr>
            <p:ph type="body" idx="1"/>
          </p:nvPr>
        </p:nvSpPr>
        <p:spPr/>
        <p:txBody>
          <a:bodyPr>
            <a:normAutofit/>
          </a:bodyPr>
          <a:lstStyle/>
          <a:p>
            <a:r>
              <a:rPr lang="en-US" altLang="en-US" sz="2800" b="0" dirty="0">
                <a:solidFill>
                  <a:srgbClr val="FF0066"/>
                </a:solidFill>
              </a:rPr>
              <a:t>data</a:t>
            </a:r>
            <a:endParaRPr lang="en-US" sz="2800" dirty="0"/>
          </a:p>
        </p:txBody>
      </p:sp>
      <p:sp>
        <p:nvSpPr>
          <p:cNvPr id="6" name="Text Placeholder 5"/>
          <p:cNvSpPr>
            <a:spLocks noGrp="1"/>
          </p:cNvSpPr>
          <p:nvPr>
            <p:ph type="body" sz="quarter" idx="3"/>
          </p:nvPr>
        </p:nvSpPr>
        <p:spPr/>
        <p:txBody>
          <a:bodyPr/>
          <a:lstStyle/>
          <a:p>
            <a:r>
              <a:rPr lang="en-US" altLang="en-US" sz="2800" dirty="0">
                <a:solidFill>
                  <a:schemeClr val="tx2"/>
                </a:solidFill>
              </a:rPr>
              <a:t>Quantitative </a:t>
            </a:r>
            <a:r>
              <a:rPr lang="en-US" altLang="en-US" sz="2800" dirty="0" smtClean="0">
                <a:solidFill>
                  <a:schemeClr val="tx2"/>
                </a:solidFill>
              </a:rPr>
              <a:t>data</a:t>
            </a:r>
            <a:endParaRPr lang="en-US" altLang="en-US" sz="2800" dirty="0">
              <a:solidFill>
                <a:schemeClr val="tx2"/>
              </a:solidFill>
            </a:endParaRPr>
          </a:p>
        </p:txBody>
      </p:sp>
      <p:sp>
        <p:nvSpPr>
          <p:cNvPr id="7" name="Content Placeholder 6"/>
          <p:cNvSpPr>
            <a:spLocks noGrp="1"/>
          </p:cNvSpPr>
          <p:nvPr>
            <p:ph sz="quarter" idx="4"/>
          </p:nvPr>
        </p:nvSpPr>
        <p:spPr/>
        <p:txBody>
          <a:bodyPr/>
          <a:lstStyle/>
          <a:p>
            <a:pPr>
              <a:buFontTx/>
              <a:buChar char="•"/>
              <a:tabLst>
                <a:tab pos="228600" algn="l"/>
                <a:tab pos="1943100" algn="l"/>
              </a:tabLst>
            </a:pPr>
            <a:r>
              <a:rPr lang="en-US" altLang="en-US" dirty="0"/>
              <a:t>Numerical data may be </a:t>
            </a:r>
            <a:r>
              <a:rPr lang="en-US" altLang="en-US" dirty="0" smtClean="0"/>
              <a:t>measurements </a:t>
            </a:r>
            <a:r>
              <a:rPr lang="en-US" altLang="en-US" dirty="0"/>
              <a:t>of time, </a:t>
            </a:r>
            <a:r>
              <a:rPr lang="en-US" altLang="en-US" dirty="0" smtClean="0"/>
              <a:t>temperature</a:t>
            </a:r>
            <a:r>
              <a:rPr lang="en-US" altLang="en-US" dirty="0"/>
              <a:t>, length, mass, area, volume, or other factors.</a:t>
            </a:r>
          </a:p>
          <a:p>
            <a:pPr>
              <a:buFontTx/>
              <a:buChar char="•"/>
              <a:tabLst>
                <a:tab pos="228600" algn="l"/>
                <a:tab pos="1943100" algn="l"/>
              </a:tabLst>
            </a:pPr>
            <a:r>
              <a:rPr lang="en-US" altLang="en-US" dirty="0"/>
              <a:t>Numerical data  may also be counts.</a:t>
            </a:r>
          </a:p>
          <a:p>
            <a:endParaRPr lang="en-US" dirty="0"/>
          </a:p>
        </p:txBody>
      </p:sp>
      <p:pic>
        <p:nvPicPr>
          <p:cNvPr id="17" name="Picture 18" descr="Data"/>
          <p:cNvPicPr>
            <a:picLocks noChangeAspect="1" noChangeArrowheads="1"/>
          </p:cNvPicPr>
          <p:nvPr/>
        </p:nvPicPr>
        <p:blipFill>
          <a:blip r:embed="rId6" cstate="print"/>
          <a:srcRect/>
          <a:stretch>
            <a:fillRect/>
          </a:stretch>
        </p:blipFill>
        <p:spPr bwMode="auto">
          <a:xfrm>
            <a:off x="5469123" y="4876800"/>
            <a:ext cx="2659592" cy="1994694"/>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07273"/>
                                        </p:tgtEl>
                                        <p:attrNameLst>
                                          <p:attrName>style.visibility</p:attrName>
                                        </p:attrNameLst>
                                      </p:cBhvr>
                                      <p:to>
                                        <p:strVal val="visible"/>
                                      </p:to>
                                    </p:set>
                                    <p:animEffect transition="in" filter="box(out)">
                                      <p:cBhvr>
                                        <p:cTn id="7" dur="500"/>
                                        <p:tgtEl>
                                          <p:spTgt spid="90727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07280"/>
                                        </p:tgtEl>
                                        <p:attrNameLst>
                                          <p:attrName>style.visibility</p:attrName>
                                        </p:attrNameLst>
                                      </p:cBhvr>
                                      <p:to>
                                        <p:strVal val="visible"/>
                                      </p:to>
                                    </p:set>
                                    <p:animEffect transition="in" filter="box(out)">
                                      <p:cBhvr>
                                        <p:cTn id="11" dur="500"/>
                                        <p:tgtEl>
                                          <p:spTgt spid="907280"/>
                                        </p:tgtEl>
                                      </p:cBhvr>
                                    </p:animEffect>
                                  </p:child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907271"/>
                                        </p:tgtEl>
                                        <p:attrNameLst>
                                          <p:attrName>style.visibility</p:attrName>
                                        </p:attrNameLst>
                                      </p:cBhvr>
                                      <p:to>
                                        <p:strVal val="visible"/>
                                      </p:to>
                                    </p:set>
                                    <p:animEffect transition="in" filter="box(out)">
                                      <p:cBhvr>
                                        <p:cTn id="15" dur="500"/>
                                        <p:tgtEl>
                                          <p:spTgt spid="907271"/>
                                        </p:tgtEl>
                                      </p:cBhvr>
                                    </p:animEffect>
                                  </p:childTnLst>
                                </p:cTn>
                              </p:par>
                            </p:childTnLst>
                          </p:cTn>
                        </p:par>
                        <p:par>
                          <p:cTn id="16" fill="hold">
                            <p:stCondLst>
                              <p:cond delay="1500"/>
                            </p:stCondLst>
                            <p:childTnLst>
                              <p:par>
                                <p:cTn id="17" presetID="4" presetClass="entr" presetSubtype="3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ox(ou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7273"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Qualitative Observation</a:t>
            </a:r>
            <a:endParaRPr lang="en-US" dirty="0"/>
          </a:p>
        </p:txBody>
      </p:sp>
      <p:sp>
        <p:nvSpPr>
          <p:cNvPr id="3" name="Content Placeholder 2"/>
          <p:cNvSpPr>
            <a:spLocks noGrp="1"/>
          </p:cNvSpPr>
          <p:nvPr>
            <p:ph idx="1"/>
          </p:nvPr>
        </p:nvSpPr>
        <p:spPr>
          <a:xfrm>
            <a:off x="457200" y="1600200"/>
            <a:ext cx="5715000" cy="5029200"/>
          </a:xfrm>
        </p:spPr>
        <p:txBody>
          <a:bodyPr>
            <a:normAutofit/>
          </a:bodyPr>
          <a:lstStyle/>
          <a:p>
            <a:pPr>
              <a:lnSpc>
                <a:spcPct val="160000"/>
              </a:lnSpc>
            </a:pPr>
            <a:r>
              <a:rPr lang="en-US" sz="1800" dirty="0"/>
              <a:t>Sometimes data are expressed in </a:t>
            </a:r>
            <a:r>
              <a:rPr lang="en-US" sz="1800" dirty="0" smtClean="0"/>
              <a:t>verbal </a:t>
            </a:r>
            <a:r>
              <a:rPr lang="en-US" sz="1800" dirty="0"/>
              <a:t>form, using words to describe </a:t>
            </a:r>
            <a:r>
              <a:rPr lang="en-US" sz="1800" dirty="0" smtClean="0"/>
              <a:t>observations </a:t>
            </a:r>
            <a:r>
              <a:rPr lang="en-US" sz="1800" dirty="0"/>
              <a:t>made during an investigation. </a:t>
            </a:r>
          </a:p>
          <a:p>
            <a:pPr>
              <a:lnSpc>
                <a:spcPct val="160000"/>
              </a:lnSpc>
            </a:pPr>
            <a:r>
              <a:rPr lang="en-US" sz="1800" dirty="0"/>
              <a:t>Scientists who first observed the behavior of pandas in </a:t>
            </a:r>
            <a:r>
              <a:rPr lang="en-US" sz="1800" dirty="0" smtClean="0"/>
              <a:t>China </a:t>
            </a:r>
            <a:r>
              <a:rPr lang="en-US" sz="1800" dirty="0"/>
              <a:t>obtained data by recording </a:t>
            </a:r>
            <a:r>
              <a:rPr lang="en-US" sz="1800" dirty="0" smtClean="0"/>
              <a:t>what </a:t>
            </a:r>
            <a:r>
              <a:rPr lang="en-US" sz="1800" dirty="0"/>
              <a:t>these animals do in their </a:t>
            </a:r>
            <a:r>
              <a:rPr lang="en-US" sz="1800" dirty="0" smtClean="0"/>
              <a:t>natural habitat </a:t>
            </a:r>
            <a:r>
              <a:rPr lang="en-US" sz="1800" dirty="0"/>
              <a:t>and how they respond to </a:t>
            </a:r>
            <a:r>
              <a:rPr lang="en-US" sz="1800" dirty="0" smtClean="0"/>
              <a:t>their </a:t>
            </a:r>
            <a:r>
              <a:rPr lang="en-US" sz="1800" dirty="0"/>
              <a:t>environment. </a:t>
            </a:r>
            <a:endParaRPr lang="en-US" sz="1800" dirty="0" smtClean="0"/>
          </a:p>
          <a:p>
            <a:pPr>
              <a:lnSpc>
                <a:spcPct val="160000"/>
              </a:lnSpc>
            </a:pPr>
            <a:r>
              <a:rPr lang="en-US" sz="1800" dirty="0" smtClean="0"/>
              <a:t>Learning </a:t>
            </a:r>
            <a:r>
              <a:rPr lang="en-US" sz="1800" dirty="0"/>
              <a:t>that </a:t>
            </a:r>
            <a:r>
              <a:rPr lang="en-US" sz="1800" dirty="0" smtClean="0"/>
              <a:t>pandas </a:t>
            </a:r>
            <a:r>
              <a:rPr lang="en-US" sz="1800" dirty="0"/>
              <a:t>are solitary animals with </a:t>
            </a:r>
            <a:r>
              <a:rPr lang="en-US" sz="1800" dirty="0" smtClean="0"/>
              <a:t>large </a:t>
            </a:r>
            <a:r>
              <a:rPr lang="en-US" sz="1800" dirty="0"/>
              <a:t>territories helped scientists </a:t>
            </a:r>
            <a:r>
              <a:rPr lang="en-US" sz="1800" dirty="0" smtClean="0"/>
              <a:t>understand </a:t>
            </a:r>
            <a:r>
              <a:rPr lang="en-US" sz="1800" dirty="0"/>
              <a:t>how to provide better </a:t>
            </a:r>
            <a:r>
              <a:rPr lang="en-US" sz="1800" dirty="0" smtClean="0"/>
              <a:t> care </a:t>
            </a:r>
            <a:r>
              <a:rPr lang="en-US" sz="1800" dirty="0"/>
              <a:t>for them in zoos and </a:t>
            </a:r>
            <a:r>
              <a:rPr lang="en-US" sz="1800" dirty="0" smtClean="0"/>
              <a:t>research centers</a:t>
            </a:r>
            <a:r>
              <a:rPr lang="en-US" sz="1800" dirty="0"/>
              <a:t>. </a:t>
            </a:r>
          </a:p>
        </p:txBody>
      </p:sp>
      <p:pic>
        <p:nvPicPr>
          <p:cNvPr id="5122" name="Picture 2" descr="http://www.chinaodysseytours.com/Chinese-Things/photo130/panda-wallpaper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0800" y="1219200"/>
            <a:ext cx="274320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www.chinahighlights.com/image/panda/giant-panda-habitat-ma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9146" y="3429000"/>
            <a:ext cx="2834854"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44851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2701" name="Rectangle 13"/>
          <p:cNvSpPr>
            <a:spLocks noChangeArrowheads="1"/>
          </p:cNvSpPr>
          <p:nvPr/>
        </p:nvSpPr>
        <p:spPr bwMode="auto">
          <a:xfrm>
            <a:off x="533400" y="2360613"/>
            <a:ext cx="74676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The study of biology will teach you how humans function and how we fit in with the rest of the natural world.</a:t>
            </a:r>
            <a:endParaRPr lang="en-US" altLang="en-US" sz="3200" b="0" i="1">
              <a:solidFill>
                <a:schemeClr val="tx1"/>
              </a:solidFill>
              <a:latin typeface="Times" charset="0"/>
            </a:endParaRPr>
          </a:p>
        </p:txBody>
      </p:sp>
      <p:sp>
        <p:nvSpPr>
          <p:cNvPr id="882702" name="Rectangle 14"/>
          <p:cNvSpPr>
            <a:spLocks noChangeArrowheads="1"/>
          </p:cNvSpPr>
          <p:nvPr/>
        </p:nvSpPr>
        <p:spPr bwMode="auto">
          <a:xfrm>
            <a:off x="533400" y="4108450"/>
            <a:ext cx="4419600" cy="2308324"/>
          </a:xfrm>
          <a:prstGeom prst="rect">
            <a:avLst/>
          </a:prstGeom>
          <a:noFill/>
          <a:ln w="9525">
            <a:noFill/>
            <a:miter lim="800000"/>
            <a:headEnd/>
            <a:tailEnd/>
          </a:ln>
          <a:effectLst/>
        </p:spPr>
        <p:txBody>
          <a:bodyPr wrap="square">
            <a:spAutoFit/>
          </a:bodyPr>
          <a:lstStyle/>
          <a:p>
            <a:pPr marL="342900" indent="-342900" algn="l">
              <a:buFontTx/>
              <a:buChar char="•"/>
            </a:pPr>
            <a:r>
              <a:rPr lang="en-US" altLang="en-US" sz="3200" b="0" dirty="0">
                <a:solidFill>
                  <a:schemeClr val="tx1"/>
                </a:solidFill>
                <a:latin typeface="Times" charset="0"/>
              </a:rPr>
              <a:t>It will also equip you with the knowledge you need to help sustain this planet’s web of life.</a:t>
            </a:r>
            <a:endParaRPr lang="en-US" altLang="en-US" sz="3200" b="0" i="1" dirty="0">
              <a:solidFill>
                <a:schemeClr val="tx1"/>
              </a:solidFill>
              <a:latin typeface="Times" charset="0"/>
            </a:endParaRPr>
          </a:p>
        </p:txBody>
      </p:sp>
      <p:pic>
        <p:nvPicPr>
          <p:cNvPr id="882703" name="Picture 15" descr="Sec"/>
          <p:cNvPicPr>
            <a:picLocks noChangeAspect="1" noChangeArrowheads="1"/>
          </p:cNvPicPr>
          <p:nvPr/>
        </p:nvPicPr>
        <p:blipFill>
          <a:blip r:embed="rId2" cstate="print"/>
          <a:srcRect/>
          <a:stretch>
            <a:fillRect/>
          </a:stretch>
        </p:blipFill>
        <p:spPr bwMode="auto">
          <a:xfrm>
            <a:off x="0" y="0"/>
            <a:ext cx="1841500" cy="817563"/>
          </a:xfrm>
          <a:prstGeom prst="rect">
            <a:avLst/>
          </a:prstGeom>
          <a:noFill/>
        </p:spPr>
      </p:pic>
      <p:pic>
        <p:nvPicPr>
          <p:cNvPr id="882704" name="Picture 16" descr="Sec"/>
          <p:cNvPicPr>
            <a:picLocks noChangeAspect="1" noChangeArrowheads="1"/>
          </p:cNvPicPr>
          <p:nvPr/>
        </p:nvPicPr>
        <p:blipFill>
          <a:blip r:embed="rId3" cstate="print"/>
          <a:srcRect/>
          <a:stretch>
            <a:fillRect/>
          </a:stretch>
        </p:blipFill>
        <p:spPr bwMode="auto">
          <a:xfrm>
            <a:off x="3054350" y="0"/>
            <a:ext cx="3035300" cy="482600"/>
          </a:xfrm>
          <a:prstGeom prst="rect">
            <a:avLst/>
          </a:prstGeom>
          <a:noFill/>
        </p:spPr>
      </p:pic>
      <p:sp>
        <p:nvSpPr>
          <p:cNvPr id="882705" name="Text Box 17"/>
          <p:cNvSpPr txBox="1">
            <a:spLocks noChangeArrowheads="1"/>
          </p:cNvSpPr>
          <p:nvPr/>
        </p:nvSpPr>
        <p:spPr bwMode="auto">
          <a:xfrm>
            <a:off x="565150" y="1066800"/>
            <a:ext cx="6889750" cy="969963"/>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Biologists study problems and</a:t>
            </a:r>
          </a:p>
          <a:p>
            <a:pPr algn="l">
              <a:lnSpc>
                <a:spcPct val="30000"/>
              </a:lnSpc>
            </a:pPr>
            <a:r>
              <a:rPr lang="en-US" altLang="en-US" sz="3600">
                <a:solidFill>
                  <a:schemeClr val="tx2"/>
                </a:solidFill>
                <a:latin typeface="Times" charset="0"/>
              </a:rPr>
              <a:t>propose solutions</a:t>
            </a:r>
          </a:p>
        </p:txBody>
      </p:sp>
      <p:pic>
        <p:nvPicPr>
          <p:cNvPr id="4098" name="Picture 2" descr="http://www.grinningplanet.com/2004/11-16/web-of-life-copyright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6562" y="198773"/>
            <a:ext cx="2276475" cy="2381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82701"/>
                                        </p:tgtEl>
                                        <p:attrNameLst>
                                          <p:attrName>style.visibility</p:attrName>
                                        </p:attrNameLst>
                                      </p:cBhvr>
                                      <p:to>
                                        <p:strVal val="visible"/>
                                      </p:to>
                                    </p:set>
                                    <p:animEffect transition="in" filter="box(out)">
                                      <p:cBhvr>
                                        <p:cTn id="7" dur="500"/>
                                        <p:tgtEl>
                                          <p:spTgt spid="88270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82702"/>
                                        </p:tgtEl>
                                        <p:attrNameLst>
                                          <p:attrName>style.visibility</p:attrName>
                                        </p:attrNameLst>
                                      </p:cBhvr>
                                      <p:to>
                                        <p:strVal val="visible"/>
                                      </p:to>
                                    </p:set>
                                    <p:animEffect transition="in" filter="box(out)">
                                      <p:cBhvr>
                                        <p:cTn id="12" dur="500"/>
                                        <p:tgtEl>
                                          <p:spTgt spid="882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2701" grpId="0" autoUpdateAnimBg="0"/>
      <p:bldP spid="882702"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9319" name="Picture 7"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09321" name="Text Box 9"/>
          <p:cNvSpPr txBox="1">
            <a:spLocks noChangeArrowheads="1"/>
          </p:cNvSpPr>
          <p:nvPr/>
        </p:nvSpPr>
        <p:spPr bwMode="auto">
          <a:xfrm>
            <a:off x="609600" y="1828800"/>
            <a:ext cx="7696200" cy="968375"/>
          </a:xfrm>
          <a:prstGeom prst="rect">
            <a:avLst/>
          </a:prstGeom>
          <a:noFill/>
          <a:ln w="9525" algn="ctr">
            <a:noFill/>
            <a:miter lim="800000"/>
            <a:headEnd/>
            <a:tailEnd/>
          </a:ln>
          <a:effectLst/>
        </p:spPr>
        <p:txBody>
          <a:bodyPr>
            <a:spAutoFit/>
          </a:bodyPr>
          <a:lstStyle/>
          <a:p>
            <a:pPr algn="l">
              <a:tabLst>
                <a:tab pos="228600" algn="l"/>
                <a:tab pos="1943100" algn="l"/>
              </a:tabLst>
            </a:pPr>
            <a:r>
              <a:rPr lang="en-US" altLang="en-US" sz="3200" b="0">
                <a:solidFill>
                  <a:schemeClr val="tx1"/>
                </a:solidFill>
                <a:latin typeface="Times" charset="0"/>
              </a:rPr>
              <a:t>After careful review of the results, the scientist must come to a conclusion:</a:t>
            </a:r>
            <a:endParaRPr lang="en-US" altLang="en-US" sz="1800">
              <a:solidFill>
                <a:schemeClr val="tx1"/>
              </a:solidFill>
              <a:latin typeface="Times" charset="0"/>
            </a:endParaRPr>
          </a:p>
        </p:txBody>
      </p:sp>
      <p:sp>
        <p:nvSpPr>
          <p:cNvPr id="909322" name="Text Box 10"/>
          <p:cNvSpPr txBox="1">
            <a:spLocks noChangeArrowheads="1"/>
          </p:cNvSpPr>
          <p:nvPr/>
        </p:nvSpPr>
        <p:spPr bwMode="auto">
          <a:xfrm>
            <a:off x="565150" y="1012825"/>
            <a:ext cx="63182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Thinking about what happened</a:t>
            </a:r>
          </a:p>
        </p:txBody>
      </p:sp>
      <p:pic>
        <p:nvPicPr>
          <p:cNvPr id="909323"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09324" name="Picture 12"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sp>
        <p:nvSpPr>
          <p:cNvPr id="909325" name="Text Box 13"/>
          <p:cNvSpPr txBox="1">
            <a:spLocks noChangeArrowheads="1"/>
          </p:cNvSpPr>
          <p:nvPr/>
        </p:nvSpPr>
        <p:spPr bwMode="auto">
          <a:xfrm>
            <a:off x="609600" y="3022600"/>
            <a:ext cx="7924800" cy="530225"/>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a:solidFill>
                  <a:schemeClr val="tx1"/>
                </a:solidFill>
                <a:latin typeface="Times" charset="0"/>
              </a:rPr>
              <a:t> Was the hypothesis supported by the data?</a:t>
            </a:r>
            <a:endParaRPr lang="en-US" altLang="en-US" sz="1800">
              <a:solidFill>
                <a:schemeClr val="tx1"/>
              </a:solidFill>
              <a:latin typeface="Times" charset="0"/>
            </a:endParaRPr>
          </a:p>
        </p:txBody>
      </p:sp>
      <p:sp>
        <p:nvSpPr>
          <p:cNvPr id="909326" name="Text Box 14"/>
          <p:cNvSpPr txBox="1">
            <a:spLocks noChangeArrowheads="1"/>
          </p:cNvSpPr>
          <p:nvPr/>
        </p:nvSpPr>
        <p:spPr bwMode="auto">
          <a:xfrm>
            <a:off x="609600" y="3784600"/>
            <a:ext cx="7924800" cy="530225"/>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a:solidFill>
                  <a:schemeClr val="tx1"/>
                </a:solidFill>
                <a:latin typeface="Times" charset="0"/>
              </a:rPr>
              <a:t> Was it not supported?</a:t>
            </a:r>
            <a:endParaRPr lang="en-US" altLang="en-US" sz="1800">
              <a:solidFill>
                <a:schemeClr val="tx1"/>
              </a:solidFill>
              <a:latin typeface="Times" charset="0"/>
            </a:endParaRPr>
          </a:p>
        </p:txBody>
      </p:sp>
      <p:sp>
        <p:nvSpPr>
          <p:cNvPr id="909327" name="Text Box 15"/>
          <p:cNvSpPr txBox="1">
            <a:spLocks noChangeArrowheads="1"/>
          </p:cNvSpPr>
          <p:nvPr/>
        </p:nvSpPr>
        <p:spPr bwMode="auto">
          <a:xfrm>
            <a:off x="609600" y="4546600"/>
            <a:ext cx="7924800" cy="535531"/>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dirty="0">
                <a:solidFill>
                  <a:schemeClr val="tx1"/>
                </a:solidFill>
                <a:latin typeface="Times" charset="0"/>
              </a:rPr>
              <a:t> </a:t>
            </a:r>
            <a:r>
              <a:rPr lang="en-US" altLang="en-US" sz="3200" b="0" dirty="0" smtClean="0">
                <a:solidFill>
                  <a:schemeClr val="tx1"/>
                </a:solidFill>
                <a:latin typeface="Times" charset="0"/>
              </a:rPr>
              <a:t>Is </a:t>
            </a:r>
            <a:r>
              <a:rPr lang="en-US" altLang="en-US" sz="3200" b="0" dirty="0">
                <a:solidFill>
                  <a:schemeClr val="tx1"/>
                </a:solidFill>
                <a:latin typeface="Times" charset="0"/>
              </a:rPr>
              <a:t>more data needed?</a:t>
            </a:r>
            <a:endParaRPr lang="en-US" altLang="en-US" sz="1800" dirty="0">
              <a:solidFill>
                <a:schemeClr val="tx1"/>
              </a:solidFill>
              <a:latin typeface="Times" charset="0"/>
            </a:endParaRP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09321"/>
                                        </p:tgtEl>
                                        <p:attrNameLst>
                                          <p:attrName>style.visibility</p:attrName>
                                        </p:attrNameLst>
                                      </p:cBhvr>
                                      <p:to>
                                        <p:strVal val="visible"/>
                                      </p:to>
                                    </p:set>
                                    <p:animEffect transition="in" filter="box(out)">
                                      <p:cBhvr>
                                        <p:cTn id="7" dur="500"/>
                                        <p:tgtEl>
                                          <p:spTgt spid="9093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09325"/>
                                        </p:tgtEl>
                                        <p:attrNameLst>
                                          <p:attrName>style.visibility</p:attrName>
                                        </p:attrNameLst>
                                      </p:cBhvr>
                                      <p:to>
                                        <p:strVal val="visible"/>
                                      </p:to>
                                    </p:set>
                                    <p:animEffect transition="in" filter="box(out)">
                                      <p:cBhvr>
                                        <p:cTn id="12" dur="500"/>
                                        <p:tgtEl>
                                          <p:spTgt spid="90932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09326"/>
                                        </p:tgtEl>
                                        <p:attrNameLst>
                                          <p:attrName>style.visibility</p:attrName>
                                        </p:attrNameLst>
                                      </p:cBhvr>
                                      <p:to>
                                        <p:strVal val="visible"/>
                                      </p:to>
                                    </p:set>
                                    <p:animEffect transition="in" filter="box(out)">
                                      <p:cBhvr>
                                        <p:cTn id="17" dur="500"/>
                                        <p:tgtEl>
                                          <p:spTgt spid="90932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09327"/>
                                        </p:tgtEl>
                                        <p:attrNameLst>
                                          <p:attrName>style.visibility</p:attrName>
                                        </p:attrNameLst>
                                      </p:cBhvr>
                                      <p:to>
                                        <p:strVal val="visible"/>
                                      </p:to>
                                    </p:set>
                                    <p:animEffect transition="in" filter="box(out)">
                                      <p:cBhvr>
                                        <p:cTn id="22" dur="500"/>
                                        <p:tgtEl>
                                          <p:spTgt spid="909327"/>
                                        </p:tgtEl>
                                      </p:cBhvr>
                                    </p:animEffect>
                                  </p:childTnLst>
                                </p:cTn>
                              </p:par>
                            </p:childTnLst>
                          </p:cTn>
                        </p:par>
                        <p:par>
                          <p:cTn id="23" fill="hold">
                            <p:stCondLst>
                              <p:cond delay="500"/>
                            </p:stCondLst>
                            <p:childTnLst>
                              <p:par>
                                <p:cTn id="24" presetID="4" presetClass="entr" presetSubtype="32" fill="hold" nodeType="afterEffect">
                                  <p:stCondLst>
                                    <p:cond delay="0"/>
                                  </p:stCondLst>
                                  <p:childTnLst>
                                    <p:set>
                                      <p:cBhvr>
                                        <p:cTn id="25" dur="1" fill="hold">
                                          <p:stCondLst>
                                            <p:cond delay="0"/>
                                          </p:stCondLst>
                                        </p:cTn>
                                        <p:tgtEl>
                                          <p:spTgt spid="909319"/>
                                        </p:tgtEl>
                                        <p:attrNameLst>
                                          <p:attrName>style.visibility</p:attrName>
                                        </p:attrNameLst>
                                      </p:cBhvr>
                                      <p:to>
                                        <p:strVal val="visible"/>
                                      </p:to>
                                    </p:set>
                                    <p:animEffect transition="in" filter="box(out)">
                                      <p:cBhvr>
                                        <p:cTn id="26" dur="500"/>
                                        <p:tgtEl>
                                          <p:spTgt spid="909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9321" grpId="0" autoUpdateAnimBg="0"/>
      <p:bldP spid="909325" grpId="0" autoUpdateAnimBg="0"/>
      <p:bldP spid="909326" grpId="0" autoUpdateAnimBg="0"/>
      <p:bldP spid="909327"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Verifying results </a:t>
            </a:r>
          </a:p>
        </p:txBody>
      </p:sp>
      <p:sp>
        <p:nvSpPr>
          <p:cNvPr id="3" name="Content Placeholder 2"/>
          <p:cNvSpPr>
            <a:spLocks noGrp="1"/>
          </p:cNvSpPr>
          <p:nvPr>
            <p:ph idx="1"/>
          </p:nvPr>
        </p:nvSpPr>
        <p:spPr>
          <a:xfrm>
            <a:off x="457200" y="1600200"/>
            <a:ext cx="8229600" cy="5257800"/>
          </a:xfrm>
        </p:spPr>
        <p:txBody>
          <a:bodyPr>
            <a:normAutofit fontScale="62500" lnSpcReduction="20000"/>
          </a:bodyPr>
          <a:lstStyle/>
          <a:p>
            <a:pPr>
              <a:lnSpc>
                <a:spcPct val="160000"/>
              </a:lnSpc>
            </a:pPr>
            <a:r>
              <a:rPr lang="en-US" dirty="0" smtClean="0"/>
              <a:t>Data </a:t>
            </a:r>
            <a:r>
              <a:rPr lang="en-US" dirty="0"/>
              <a:t>and conclusions are shared </a:t>
            </a:r>
            <a:r>
              <a:rPr lang="en-US" dirty="0" smtClean="0"/>
              <a:t>with </a:t>
            </a:r>
            <a:r>
              <a:rPr lang="en-US" dirty="0"/>
              <a:t>other scientists for an important </a:t>
            </a:r>
            <a:r>
              <a:rPr lang="en-US" dirty="0" smtClean="0"/>
              <a:t>reason</a:t>
            </a:r>
            <a:r>
              <a:rPr lang="en-US" dirty="0"/>
              <a:t>. </a:t>
            </a:r>
            <a:endParaRPr lang="en-US" dirty="0" smtClean="0"/>
          </a:p>
          <a:p>
            <a:pPr>
              <a:lnSpc>
                <a:spcPct val="160000"/>
              </a:lnSpc>
            </a:pPr>
            <a:r>
              <a:rPr lang="en-US" dirty="0" smtClean="0"/>
              <a:t>After </a:t>
            </a:r>
            <a:r>
              <a:rPr lang="en-US" dirty="0"/>
              <a:t>results of an investigation </a:t>
            </a:r>
            <a:r>
              <a:rPr lang="en-US" dirty="0" smtClean="0"/>
              <a:t>have </a:t>
            </a:r>
            <a:r>
              <a:rPr lang="en-US" dirty="0"/>
              <a:t>been published, other scientists </a:t>
            </a:r>
            <a:r>
              <a:rPr lang="en-US" dirty="0" smtClean="0"/>
              <a:t>can </a:t>
            </a:r>
            <a:r>
              <a:rPr lang="en-US" dirty="0"/>
              <a:t>try to verify the results by </a:t>
            </a:r>
            <a:r>
              <a:rPr lang="en-US" dirty="0" smtClean="0"/>
              <a:t>repeating </a:t>
            </a:r>
            <a:r>
              <a:rPr lang="en-US" dirty="0"/>
              <a:t>the procedure. </a:t>
            </a:r>
            <a:r>
              <a:rPr lang="en-US" dirty="0" smtClean="0"/>
              <a:t>If </a:t>
            </a:r>
            <a:r>
              <a:rPr lang="en-US" dirty="0"/>
              <a:t>they </a:t>
            </a:r>
            <a:r>
              <a:rPr lang="en-US" dirty="0" smtClean="0"/>
              <a:t>obtain </a:t>
            </a:r>
            <a:r>
              <a:rPr lang="en-US" dirty="0"/>
              <a:t>similar results, there is even </a:t>
            </a:r>
            <a:r>
              <a:rPr lang="en-US" dirty="0" smtClean="0"/>
              <a:t>more </a:t>
            </a:r>
            <a:r>
              <a:rPr lang="en-US" dirty="0"/>
              <a:t>support for the hypothesis. </a:t>
            </a:r>
          </a:p>
          <a:p>
            <a:pPr>
              <a:lnSpc>
                <a:spcPct val="160000"/>
              </a:lnSpc>
            </a:pPr>
            <a:r>
              <a:rPr lang="en-US" dirty="0"/>
              <a:t>Data from an investigation may be considered confirmed only if repeating that investigation several times yields similar results. </a:t>
            </a:r>
          </a:p>
          <a:p>
            <a:pPr>
              <a:lnSpc>
                <a:spcPct val="160000"/>
              </a:lnSpc>
            </a:pPr>
            <a:r>
              <a:rPr lang="en-US" dirty="0" smtClean="0"/>
              <a:t>When </a:t>
            </a:r>
            <a:r>
              <a:rPr lang="en-US" dirty="0"/>
              <a:t>a hypothesis is supported </a:t>
            </a:r>
            <a:r>
              <a:rPr lang="en-US" dirty="0" smtClean="0"/>
              <a:t>by data </a:t>
            </a:r>
            <a:r>
              <a:rPr lang="en-US" dirty="0"/>
              <a:t>from additional investigations, it </a:t>
            </a:r>
            <a:r>
              <a:rPr lang="en-US" dirty="0" smtClean="0"/>
              <a:t>is </a:t>
            </a:r>
            <a:r>
              <a:rPr lang="en-US" dirty="0"/>
              <a:t>considered </a:t>
            </a:r>
            <a:r>
              <a:rPr lang="en-US" b="1" u="sng" dirty="0"/>
              <a:t>valid</a:t>
            </a:r>
            <a:r>
              <a:rPr lang="en-US" dirty="0"/>
              <a:t> and is generally </a:t>
            </a:r>
            <a:r>
              <a:rPr lang="en-US" dirty="0" smtClean="0"/>
              <a:t> accepted </a:t>
            </a:r>
            <a:r>
              <a:rPr lang="en-US" dirty="0"/>
              <a:t>by the scientific community. </a:t>
            </a:r>
          </a:p>
          <a:p>
            <a:pPr>
              <a:lnSpc>
                <a:spcPct val="160000"/>
              </a:lnSpc>
            </a:pPr>
            <a:r>
              <a:rPr lang="en-US" dirty="0"/>
              <a:t>When a scientist publishes the </a:t>
            </a:r>
            <a:r>
              <a:rPr lang="en-US" dirty="0" smtClean="0"/>
              <a:t>results of </a:t>
            </a:r>
            <a:r>
              <a:rPr lang="en-US" dirty="0"/>
              <a:t>his or her investigation, other scientists </a:t>
            </a:r>
            <a:r>
              <a:rPr lang="en-US" dirty="0" smtClean="0"/>
              <a:t>can </a:t>
            </a:r>
            <a:r>
              <a:rPr lang="en-US" dirty="0"/>
              <a:t>relate their own work to </a:t>
            </a:r>
            <a:r>
              <a:rPr lang="en-US" dirty="0" smtClean="0"/>
              <a:t>the </a:t>
            </a:r>
            <a:r>
              <a:rPr lang="en-US" dirty="0"/>
              <a:t>published data. </a:t>
            </a:r>
            <a:endParaRPr lang="en-US" dirty="0" smtClean="0"/>
          </a:p>
        </p:txBody>
      </p:sp>
    </p:spTree>
    <p:extLst>
      <p:ext uri="{BB962C8B-B14F-4D97-AF65-F5344CB8AC3E}">
        <p14:creationId xmlns:p14="http://schemas.microsoft.com/office/powerpoint/2010/main" val="21046228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Analyze</a:t>
            </a:r>
            <a:br>
              <a:rPr lang="en-US" dirty="0" smtClean="0"/>
            </a:br>
            <a:r>
              <a:rPr lang="en-US" dirty="0" smtClean="0"/>
              <a:t>Thinking </a:t>
            </a:r>
            <a:r>
              <a:rPr lang="en-US" dirty="0"/>
              <a:t>about what happened </a:t>
            </a:r>
          </a:p>
        </p:txBody>
      </p:sp>
      <p:sp>
        <p:nvSpPr>
          <p:cNvPr id="3" name="Content Placeholder 2"/>
          <p:cNvSpPr>
            <a:spLocks noGrp="1"/>
          </p:cNvSpPr>
          <p:nvPr>
            <p:ph idx="1"/>
          </p:nvPr>
        </p:nvSpPr>
        <p:spPr/>
        <p:txBody>
          <a:bodyPr>
            <a:normAutofit/>
          </a:bodyPr>
          <a:lstStyle/>
          <a:p>
            <a:r>
              <a:rPr lang="en-US" dirty="0" smtClean="0"/>
              <a:t>Often</a:t>
            </a:r>
            <a:r>
              <a:rPr lang="en-US" dirty="0"/>
              <a:t>, the thinking that goes into </a:t>
            </a:r>
            <a:r>
              <a:rPr lang="en-US" dirty="0" smtClean="0"/>
              <a:t>analyzing </a:t>
            </a:r>
            <a:r>
              <a:rPr lang="en-US" dirty="0"/>
              <a:t>data takes the </a:t>
            </a:r>
            <a:r>
              <a:rPr lang="en-US" dirty="0" smtClean="0"/>
              <a:t>greatest amount </a:t>
            </a:r>
            <a:r>
              <a:rPr lang="en-US" dirty="0"/>
              <a:t>of a scientist’s time. </a:t>
            </a:r>
            <a:endParaRPr lang="en-US" dirty="0" smtClean="0"/>
          </a:p>
          <a:p>
            <a:r>
              <a:rPr lang="en-US" dirty="0" smtClean="0"/>
              <a:t>After careful </a:t>
            </a:r>
            <a:r>
              <a:rPr lang="en-US" dirty="0"/>
              <a:t>review of the results, the scientist </a:t>
            </a:r>
            <a:r>
              <a:rPr lang="en-US" dirty="0" smtClean="0"/>
              <a:t>must </a:t>
            </a:r>
            <a:r>
              <a:rPr lang="en-US" dirty="0"/>
              <a:t>come to a conclusion: </a:t>
            </a:r>
            <a:r>
              <a:rPr lang="en-US" dirty="0" smtClean="0"/>
              <a:t> </a:t>
            </a:r>
          </a:p>
          <a:p>
            <a:r>
              <a:rPr lang="en-US" dirty="0" smtClean="0"/>
              <a:t>Was </a:t>
            </a:r>
            <a:r>
              <a:rPr lang="en-US" dirty="0"/>
              <a:t>the hypothesis supported by the </a:t>
            </a:r>
            <a:r>
              <a:rPr lang="en-US" dirty="0" smtClean="0"/>
              <a:t>data</a:t>
            </a:r>
            <a:r>
              <a:rPr lang="en-US" dirty="0"/>
              <a:t>? </a:t>
            </a:r>
            <a:endParaRPr lang="en-US" dirty="0" smtClean="0"/>
          </a:p>
          <a:p>
            <a:r>
              <a:rPr lang="en-US" dirty="0" smtClean="0"/>
              <a:t>Was </a:t>
            </a:r>
            <a:r>
              <a:rPr lang="en-US" dirty="0"/>
              <a:t>it not supported? </a:t>
            </a:r>
            <a:endParaRPr lang="en-US" dirty="0" smtClean="0"/>
          </a:p>
          <a:p>
            <a:r>
              <a:rPr lang="en-US" dirty="0" smtClean="0"/>
              <a:t>Are </a:t>
            </a:r>
            <a:r>
              <a:rPr lang="en-US" dirty="0"/>
              <a:t>more </a:t>
            </a:r>
            <a:r>
              <a:rPr lang="en-US" dirty="0" smtClean="0"/>
              <a:t>data </a:t>
            </a:r>
            <a:r>
              <a:rPr lang="en-US" dirty="0"/>
              <a:t>needed? </a:t>
            </a:r>
          </a:p>
        </p:txBody>
      </p:sp>
    </p:spTree>
    <p:extLst>
      <p:ext uri="{BB962C8B-B14F-4D97-AF65-F5344CB8AC3E}">
        <p14:creationId xmlns:p14="http://schemas.microsoft.com/office/powerpoint/2010/main" val="27817203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After analyzing the data</a:t>
            </a:r>
          </a:p>
        </p:txBody>
      </p:sp>
      <p:sp>
        <p:nvSpPr>
          <p:cNvPr id="3" name="Content Placeholder 2"/>
          <p:cNvSpPr>
            <a:spLocks noGrp="1"/>
          </p:cNvSpPr>
          <p:nvPr>
            <p:ph idx="1"/>
          </p:nvPr>
        </p:nvSpPr>
        <p:spPr/>
        <p:txBody>
          <a:bodyPr>
            <a:normAutofit/>
          </a:bodyPr>
          <a:lstStyle/>
          <a:p>
            <a:pPr marL="0" indent="0">
              <a:buNone/>
            </a:pPr>
            <a:r>
              <a:rPr lang="en-US" dirty="0" smtClean="0"/>
              <a:t>Scientists often </a:t>
            </a:r>
            <a:r>
              <a:rPr lang="en-US" dirty="0"/>
              <a:t>have more questions than they </a:t>
            </a:r>
            <a:r>
              <a:rPr lang="en-US" dirty="0" smtClean="0"/>
              <a:t>had </a:t>
            </a:r>
            <a:r>
              <a:rPr lang="en-US" dirty="0"/>
              <a:t>before the investigation. </a:t>
            </a:r>
            <a:endParaRPr lang="en-US" dirty="0" smtClean="0"/>
          </a:p>
          <a:p>
            <a:pPr marL="0" indent="0">
              <a:buNone/>
            </a:pPr>
            <a:r>
              <a:rPr lang="en-US" dirty="0" smtClean="0"/>
              <a:t>They  compare </a:t>
            </a:r>
            <a:r>
              <a:rPr lang="en-US" dirty="0"/>
              <a:t>their results and conclusions </a:t>
            </a:r>
            <a:r>
              <a:rPr lang="en-US" dirty="0" smtClean="0"/>
              <a:t>with </a:t>
            </a:r>
            <a:r>
              <a:rPr lang="en-US" dirty="0"/>
              <a:t>the results of other studies by </a:t>
            </a:r>
            <a:r>
              <a:rPr lang="en-US" dirty="0" smtClean="0"/>
              <a:t>researching </a:t>
            </a:r>
            <a:r>
              <a:rPr lang="en-US" dirty="0"/>
              <a:t>the published literature </a:t>
            </a:r>
            <a:r>
              <a:rPr lang="en-US" dirty="0" smtClean="0"/>
              <a:t> for </a:t>
            </a:r>
            <a:r>
              <a:rPr lang="en-US" dirty="0"/>
              <a:t>more information. They also </a:t>
            </a:r>
            <a:r>
              <a:rPr lang="en-US" dirty="0" smtClean="0"/>
              <a:t>begin </a:t>
            </a:r>
            <a:r>
              <a:rPr lang="en-US" dirty="0"/>
              <a:t>to think of other experiments </a:t>
            </a:r>
            <a:r>
              <a:rPr lang="en-US" dirty="0" smtClean="0"/>
              <a:t>they </a:t>
            </a:r>
            <a:r>
              <a:rPr lang="en-US" dirty="0"/>
              <a:t>might carry out. </a:t>
            </a:r>
          </a:p>
        </p:txBody>
      </p:sp>
    </p:spTree>
    <p:extLst>
      <p:ext uri="{BB962C8B-B14F-4D97-AF65-F5344CB8AC3E}">
        <p14:creationId xmlns:p14="http://schemas.microsoft.com/office/powerpoint/2010/main" val="12143099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Write an experiment</a:t>
            </a:r>
            <a:endParaRPr lang="en-US" dirty="0"/>
          </a:p>
        </p:txBody>
      </p:sp>
      <p:sp>
        <p:nvSpPr>
          <p:cNvPr id="3" name="Content Placeholder 2"/>
          <p:cNvSpPr>
            <a:spLocks noGrp="1"/>
          </p:cNvSpPr>
          <p:nvPr>
            <p:ph idx="1"/>
          </p:nvPr>
        </p:nvSpPr>
        <p:spPr/>
        <p:txBody>
          <a:bodyPr/>
          <a:lstStyle/>
          <a:p>
            <a:r>
              <a:rPr lang="en-US" dirty="0" smtClean="0"/>
              <a:t>Swirling milk</a:t>
            </a:r>
          </a:p>
          <a:p>
            <a:r>
              <a:rPr lang="en-US">
                <a:hlinkClick r:id="rId2"/>
              </a:rPr>
              <a:t>http://</a:t>
            </a:r>
            <a:r>
              <a:rPr lang="en-US" smtClean="0">
                <a:hlinkClick r:id="rId2"/>
              </a:rPr>
              <a:t>www.youtube.com/watch?feature=endscreen&amp;v=22r1zWOYiRM&amp;NR=1</a:t>
            </a:r>
            <a:endParaRPr lang="en-US" smtClean="0"/>
          </a:p>
          <a:p>
            <a:endParaRPr lang="en-US"/>
          </a:p>
        </p:txBody>
      </p:sp>
    </p:spTree>
    <p:extLst>
      <p:ext uri="{BB962C8B-B14F-4D97-AF65-F5344CB8AC3E}">
        <p14:creationId xmlns:p14="http://schemas.microsoft.com/office/powerpoint/2010/main" val="360187681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274638"/>
            <a:ext cx="2813050" cy="1096962"/>
          </a:xfrm>
        </p:spPr>
        <p:txBody>
          <a:bodyPr>
            <a:normAutofit fontScale="90000"/>
          </a:bodyPr>
          <a:lstStyle/>
          <a:p>
            <a:r>
              <a:rPr lang="en-US" dirty="0"/>
              <a:t>Common tools </a:t>
            </a:r>
          </a:p>
        </p:txBody>
      </p:sp>
      <p:sp>
        <p:nvSpPr>
          <p:cNvPr id="5" name="Text Placeholder 4"/>
          <p:cNvSpPr>
            <a:spLocks noGrp="1"/>
          </p:cNvSpPr>
          <p:nvPr>
            <p:ph type="body" idx="1"/>
          </p:nvPr>
        </p:nvSpPr>
        <p:spPr>
          <a:xfrm>
            <a:off x="457200" y="1926809"/>
            <a:ext cx="4040188" cy="639762"/>
          </a:xfrm>
        </p:spPr>
        <p:txBody>
          <a:bodyPr>
            <a:normAutofit/>
          </a:bodyPr>
          <a:lstStyle/>
          <a:p>
            <a:r>
              <a:rPr lang="en-US" dirty="0" smtClean="0"/>
              <a:t>Simple</a:t>
            </a:r>
            <a:endParaRPr lang="en-US" dirty="0"/>
          </a:p>
        </p:txBody>
      </p:sp>
      <p:sp>
        <p:nvSpPr>
          <p:cNvPr id="3" name="Content Placeholder 2"/>
          <p:cNvSpPr>
            <a:spLocks noGrp="1"/>
          </p:cNvSpPr>
          <p:nvPr>
            <p:ph sz="half" idx="2"/>
          </p:nvPr>
        </p:nvSpPr>
        <p:spPr>
          <a:xfrm>
            <a:off x="457200" y="2667000"/>
            <a:ext cx="4040188" cy="3951288"/>
          </a:xfrm>
        </p:spPr>
        <p:txBody>
          <a:bodyPr>
            <a:normAutofit/>
          </a:bodyPr>
          <a:lstStyle/>
          <a:p>
            <a:r>
              <a:rPr lang="en-US" dirty="0" smtClean="0"/>
              <a:t>Beakers</a:t>
            </a:r>
          </a:p>
          <a:p>
            <a:r>
              <a:rPr lang="en-US" dirty="0" smtClean="0"/>
              <a:t>test tubes</a:t>
            </a:r>
          </a:p>
          <a:p>
            <a:r>
              <a:rPr lang="en-US" dirty="0" smtClean="0"/>
              <a:t>hot plates</a:t>
            </a:r>
          </a:p>
          <a:p>
            <a:r>
              <a:rPr lang="en-US" dirty="0" smtClean="0"/>
              <a:t>petri dishes</a:t>
            </a:r>
          </a:p>
          <a:p>
            <a:r>
              <a:rPr lang="en-US" dirty="0" smtClean="0"/>
              <a:t>Thermometers</a:t>
            </a:r>
          </a:p>
          <a:p>
            <a:r>
              <a:rPr lang="en-US" dirty="0" smtClean="0"/>
              <a:t>Balances</a:t>
            </a:r>
          </a:p>
          <a:p>
            <a:r>
              <a:rPr lang="en-US" dirty="0" smtClean="0"/>
              <a:t>metric rulers</a:t>
            </a:r>
            <a:endParaRPr lang="en-US" dirty="0"/>
          </a:p>
          <a:p>
            <a:r>
              <a:rPr lang="en-US" dirty="0"/>
              <a:t>graduated </a:t>
            </a:r>
            <a:r>
              <a:rPr lang="en-US" dirty="0" smtClean="0"/>
              <a:t>cylinders </a:t>
            </a:r>
            <a:endParaRPr lang="en-US" dirty="0"/>
          </a:p>
        </p:txBody>
      </p:sp>
      <p:sp>
        <p:nvSpPr>
          <p:cNvPr id="6" name="Text Placeholder 5"/>
          <p:cNvSpPr>
            <a:spLocks noGrp="1"/>
          </p:cNvSpPr>
          <p:nvPr>
            <p:ph type="body" sz="quarter" idx="3"/>
          </p:nvPr>
        </p:nvSpPr>
        <p:spPr>
          <a:xfrm>
            <a:off x="3886201" y="2112169"/>
            <a:ext cx="1441450" cy="639762"/>
          </a:xfrm>
        </p:spPr>
        <p:txBody>
          <a:bodyPr>
            <a:normAutofit/>
          </a:bodyPr>
          <a:lstStyle/>
          <a:p>
            <a:r>
              <a:rPr lang="en-US" dirty="0" smtClean="0"/>
              <a:t>Complex</a:t>
            </a:r>
            <a:endParaRPr lang="en-US" dirty="0"/>
          </a:p>
        </p:txBody>
      </p:sp>
      <p:sp>
        <p:nvSpPr>
          <p:cNvPr id="4" name="Content Placeholder 3"/>
          <p:cNvSpPr>
            <a:spLocks noGrp="1"/>
          </p:cNvSpPr>
          <p:nvPr>
            <p:ph sz="quarter" idx="4"/>
          </p:nvPr>
        </p:nvSpPr>
        <p:spPr>
          <a:xfrm>
            <a:off x="4114800" y="2906712"/>
            <a:ext cx="4041775" cy="3951288"/>
          </a:xfrm>
        </p:spPr>
        <p:txBody>
          <a:bodyPr>
            <a:normAutofit/>
          </a:bodyPr>
          <a:lstStyle/>
          <a:p>
            <a:r>
              <a:rPr lang="en-US" dirty="0" smtClean="0"/>
              <a:t>Microscopes</a:t>
            </a:r>
          </a:p>
          <a:p>
            <a:r>
              <a:rPr lang="en-US" dirty="0" smtClean="0"/>
              <a:t>Centrifuges</a:t>
            </a:r>
          </a:p>
          <a:p>
            <a:r>
              <a:rPr lang="en-US" dirty="0" smtClean="0"/>
              <a:t>radiation detectors</a:t>
            </a:r>
          </a:p>
          <a:p>
            <a:r>
              <a:rPr lang="en-US" dirty="0" smtClean="0"/>
              <a:t>Spectrophotometers</a:t>
            </a:r>
          </a:p>
          <a:p>
            <a:r>
              <a:rPr lang="en-US" dirty="0" smtClean="0"/>
              <a:t>DNA analyzers</a:t>
            </a:r>
          </a:p>
          <a:p>
            <a:r>
              <a:rPr lang="en-US" dirty="0" smtClean="0"/>
              <a:t>gas chromatographs</a:t>
            </a:r>
          </a:p>
          <a:p>
            <a:r>
              <a:rPr lang="en-US" dirty="0" smtClean="0"/>
              <a:t>Etc... </a:t>
            </a:r>
            <a:endParaRPr lang="en-US" dirty="0"/>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7650" y="0"/>
            <a:ext cx="3816350" cy="243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0"/>
            <a:ext cx="1865313" cy="190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1828800" y="-29913"/>
            <a:ext cx="1947393" cy="369332"/>
          </a:xfrm>
          <a:prstGeom prst="rect">
            <a:avLst/>
          </a:prstGeom>
        </p:spPr>
        <p:txBody>
          <a:bodyPr wrap="none">
            <a:spAutoFit/>
          </a:bodyPr>
          <a:lstStyle/>
          <a:p>
            <a:r>
              <a:rPr lang="en-US" dirty="0"/>
              <a:t>optical microscope</a:t>
            </a:r>
          </a:p>
        </p:txBody>
      </p:sp>
      <p:sp>
        <p:nvSpPr>
          <p:cNvPr id="8" name="Rectangle 7"/>
          <p:cNvSpPr/>
          <p:nvPr/>
        </p:nvSpPr>
        <p:spPr>
          <a:xfrm>
            <a:off x="6629400" y="2432050"/>
            <a:ext cx="2514600" cy="1618905"/>
          </a:xfrm>
          <a:prstGeom prst="rect">
            <a:avLst/>
          </a:prstGeom>
        </p:spPr>
        <p:txBody>
          <a:bodyPr wrap="square">
            <a:spAutoFit/>
          </a:bodyPr>
          <a:lstStyle/>
          <a:p>
            <a:r>
              <a:rPr lang="en-US" sz="1600" dirty="0"/>
              <a:t>Gel electrophoresis can be used to produce a </a:t>
            </a:r>
          </a:p>
          <a:p>
            <a:r>
              <a:rPr lang="en-US" sz="1600" dirty="0"/>
              <a:t>DNA fingerprint as shown. Comparing DNA </a:t>
            </a:r>
          </a:p>
          <a:p>
            <a:r>
              <a:rPr lang="en-US" sz="1600" dirty="0"/>
              <a:t>reveals how closely related two species are</a:t>
            </a:r>
          </a:p>
        </p:txBody>
      </p:sp>
    </p:spTree>
    <p:extLst>
      <p:ext uri="{BB962C8B-B14F-4D97-AF65-F5344CB8AC3E}">
        <p14:creationId xmlns:p14="http://schemas.microsoft.com/office/powerpoint/2010/main" val="27322985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6247" name="Picture 7"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06249" name="Text Box 9"/>
          <p:cNvSpPr txBox="1">
            <a:spLocks noChangeArrowheads="1"/>
          </p:cNvSpPr>
          <p:nvPr/>
        </p:nvSpPr>
        <p:spPr bwMode="auto">
          <a:xfrm>
            <a:off x="609600" y="1608138"/>
            <a:ext cx="8001000" cy="1406525"/>
          </a:xfrm>
          <a:prstGeom prst="rect">
            <a:avLst/>
          </a:prstGeom>
          <a:noFill/>
          <a:ln w="9525" algn="ctr">
            <a:noFill/>
            <a:miter lim="800000"/>
            <a:headEnd/>
            <a:tailEnd/>
          </a:ln>
          <a:effectLst/>
        </p:spPr>
        <p:txBody>
          <a:bodyPr>
            <a:spAutoFit/>
          </a:bodyPr>
          <a:lstStyle/>
          <a:p>
            <a:pPr algn="l">
              <a:buFontTx/>
              <a:buChar char="•"/>
              <a:tabLst>
                <a:tab pos="228600" algn="l"/>
                <a:tab pos="1943100" algn="l"/>
              </a:tabLst>
            </a:pPr>
            <a:r>
              <a:rPr lang="en-US" altLang="en-US" sz="3200" b="0">
                <a:solidFill>
                  <a:schemeClr val="tx1"/>
                </a:solidFill>
                <a:latin typeface="Times" charset="0"/>
              </a:rPr>
              <a:t> Safety is another important factor that 		scientists consider when carrying out 			investigations.</a:t>
            </a:r>
            <a:endParaRPr lang="en-US" altLang="en-US" sz="1800">
              <a:solidFill>
                <a:schemeClr val="tx1"/>
              </a:solidFill>
              <a:latin typeface="Times" charset="0"/>
            </a:endParaRPr>
          </a:p>
        </p:txBody>
      </p:sp>
      <p:pic>
        <p:nvPicPr>
          <p:cNvPr id="906251"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06252" name="Picture 12" descr="Sec"/>
          <p:cNvPicPr>
            <a:picLocks noChangeAspect="1" noChangeArrowheads="1"/>
          </p:cNvPicPr>
          <p:nvPr/>
        </p:nvPicPr>
        <p:blipFill>
          <a:blip r:embed="rId4" cstate="print"/>
          <a:srcRect/>
          <a:stretch>
            <a:fillRect/>
          </a:stretch>
        </p:blipFill>
        <p:spPr bwMode="auto">
          <a:xfrm>
            <a:off x="2444750" y="0"/>
            <a:ext cx="4254500" cy="482600"/>
          </a:xfrm>
          <a:prstGeom prst="rect">
            <a:avLst/>
          </a:prstGeom>
          <a:noFill/>
        </p:spPr>
      </p:pic>
      <p:pic>
        <p:nvPicPr>
          <p:cNvPr id="906254" name="Picture 14" descr="Table1"/>
          <p:cNvPicPr>
            <a:picLocks noChangeAspect="1" noChangeArrowheads="1"/>
          </p:cNvPicPr>
          <p:nvPr/>
        </p:nvPicPr>
        <p:blipFill>
          <a:blip r:embed="rId5" cstate="print"/>
          <a:srcRect/>
          <a:stretch>
            <a:fillRect/>
          </a:stretch>
        </p:blipFill>
        <p:spPr bwMode="auto">
          <a:xfrm>
            <a:off x="533400" y="3173413"/>
            <a:ext cx="633413" cy="407987"/>
          </a:xfrm>
          <a:prstGeom prst="rect">
            <a:avLst/>
          </a:prstGeom>
          <a:noFill/>
        </p:spPr>
      </p:pic>
      <p:pic>
        <p:nvPicPr>
          <p:cNvPr id="906255" name="Picture 15" descr="Table1"/>
          <p:cNvPicPr>
            <a:picLocks noChangeAspect="1" noChangeArrowheads="1"/>
          </p:cNvPicPr>
          <p:nvPr/>
        </p:nvPicPr>
        <p:blipFill>
          <a:blip r:embed="rId6" cstate="print"/>
          <a:srcRect/>
          <a:stretch>
            <a:fillRect/>
          </a:stretch>
        </p:blipFill>
        <p:spPr bwMode="auto">
          <a:xfrm>
            <a:off x="533400" y="3935413"/>
            <a:ext cx="633413" cy="407987"/>
          </a:xfrm>
          <a:prstGeom prst="rect">
            <a:avLst/>
          </a:prstGeom>
          <a:noFill/>
        </p:spPr>
      </p:pic>
      <p:pic>
        <p:nvPicPr>
          <p:cNvPr id="906256" name="Picture 16" descr="Table1"/>
          <p:cNvPicPr>
            <a:picLocks noChangeAspect="1" noChangeArrowheads="1"/>
          </p:cNvPicPr>
          <p:nvPr/>
        </p:nvPicPr>
        <p:blipFill>
          <a:blip r:embed="rId7" cstate="print"/>
          <a:srcRect/>
          <a:stretch>
            <a:fillRect/>
          </a:stretch>
        </p:blipFill>
        <p:spPr bwMode="auto">
          <a:xfrm>
            <a:off x="533400" y="4621213"/>
            <a:ext cx="633413" cy="407987"/>
          </a:xfrm>
          <a:prstGeom prst="rect">
            <a:avLst/>
          </a:prstGeom>
          <a:noFill/>
        </p:spPr>
      </p:pic>
      <p:pic>
        <p:nvPicPr>
          <p:cNvPr id="906257" name="Picture 17" descr="Table1"/>
          <p:cNvPicPr>
            <a:picLocks noChangeAspect="1" noChangeArrowheads="1"/>
          </p:cNvPicPr>
          <p:nvPr/>
        </p:nvPicPr>
        <p:blipFill>
          <a:blip r:embed="rId8" cstate="print"/>
          <a:srcRect/>
          <a:stretch>
            <a:fillRect/>
          </a:stretch>
        </p:blipFill>
        <p:spPr bwMode="auto">
          <a:xfrm>
            <a:off x="533400" y="5383213"/>
            <a:ext cx="633413" cy="407987"/>
          </a:xfrm>
          <a:prstGeom prst="rect">
            <a:avLst/>
          </a:prstGeom>
          <a:noFill/>
        </p:spPr>
      </p:pic>
      <p:sp>
        <p:nvSpPr>
          <p:cNvPr id="906258" name="Text Box 18"/>
          <p:cNvSpPr txBox="1">
            <a:spLocks noChangeArrowheads="1"/>
          </p:cNvSpPr>
          <p:nvPr/>
        </p:nvSpPr>
        <p:spPr bwMode="auto">
          <a:xfrm>
            <a:off x="1371600" y="3063875"/>
            <a:ext cx="7162800" cy="641350"/>
          </a:xfrm>
          <a:prstGeom prst="rect">
            <a:avLst/>
          </a:prstGeom>
          <a:noFill/>
          <a:ln w="9525">
            <a:noFill/>
            <a:miter lim="800000"/>
            <a:headEnd/>
            <a:tailEnd/>
          </a:ln>
          <a:effectLst/>
        </p:spPr>
        <p:txBody>
          <a:bodyPr>
            <a:spAutoFit/>
          </a:bodyPr>
          <a:lstStyle/>
          <a:p>
            <a:pPr algn="l">
              <a:spcBef>
                <a:spcPct val="50000"/>
              </a:spcBef>
            </a:pPr>
            <a:r>
              <a:rPr lang="en-US" altLang="en-US" sz="2000" dirty="0">
                <a:solidFill>
                  <a:srgbClr val="00B050"/>
                </a:solidFill>
                <a:latin typeface="Times" charset="0"/>
              </a:rPr>
              <a:t>Sharp Object Safety  </a:t>
            </a:r>
            <a:r>
              <a:rPr lang="en-US" altLang="en-US" sz="2000" b="0" dirty="0">
                <a:solidFill>
                  <a:schemeClr val="tx1"/>
                </a:solidFill>
                <a:latin typeface="Times" charset="0"/>
              </a:rPr>
              <a:t>This symbol appears when a danger of cuts or punctures caused by the use of sharp objects exists.</a:t>
            </a:r>
            <a:endParaRPr lang="en-US" altLang="en-US" sz="2000" dirty="0">
              <a:solidFill>
                <a:schemeClr val="tx1"/>
              </a:solidFill>
              <a:latin typeface="Times" charset="0"/>
            </a:endParaRPr>
          </a:p>
        </p:txBody>
      </p:sp>
      <p:sp>
        <p:nvSpPr>
          <p:cNvPr id="906259" name="Text Box 19"/>
          <p:cNvSpPr txBox="1">
            <a:spLocks noChangeArrowheads="1"/>
          </p:cNvSpPr>
          <p:nvPr/>
        </p:nvSpPr>
        <p:spPr bwMode="auto">
          <a:xfrm>
            <a:off x="1371600" y="3825875"/>
            <a:ext cx="7162800" cy="641350"/>
          </a:xfrm>
          <a:prstGeom prst="rect">
            <a:avLst/>
          </a:prstGeom>
          <a:noFill/>
          <a:ln w="9525">
            <a:noFill/>
            <a:miter lim="800000"/>
            <a:headEnd/>
            <a:tailEnd/>
          </a:ln>
          <a:effectLst/>
        </p:spPr>
        <p:txBody>
          <a:bodyPr>
            <a:spAutoFit/>
          </a:bodyPr>
          <a:lstStyle/>
          <a:p>
            <a:pPr algn="l">
              <a:spcBef>
                <a:spcPct val="50000"/>
              </a:spcBef>
            </a:pPr>
            <a:r>
              <a:rPr lang="en-US" altLang="en-US" sz="2000" dirty="0">
                <a:solidFill>
                  <a:srgbClr val="00B050"/>
                </a:solidFill>
                <a:latin typeface="Times" charset="0"/>
              </a:rPr>
              <a:t>Clothing Protection Safety  </a:t>
            </a:r>
            <a:r>
              <a:rPr lang="en-US" altLang="en-US" sz="2000" b="0" dirty="0">
                <a:solidFill>
                  <a:schemeClr val="tx1"/>
                </a:solidFill>
                <a:latin typeface="Times" charset="0"/>
              </a:rPr>
              <a:t>This symbol appears when substances used could stain or burn clothing.</a:t>
            </a:r>
            <a:endParaRPr lang="en-US" altLang="en-US" sz="2000" dirty="0">
              <a:solidFill>
                <a:schemeClr val="tx1"/>
              </a:solidFill>
              <a:latin typeface="Times" charset="0"/>
            </a:endParaRPr>
          </a:p>
        </p:txBody>
      </p:sp>
      <p:sp>
        <p:nvSpPr>
          <p:cNvPr id="906260" name="Text Box 20"/>
          <p:cNvSpPr txBox="1">
            <a:spLocks noChangeArrowheads="1"/>
          </p:cNvSpPr>
          <p:nvPr/>
        </p:nvSpPr>
        <p:spPr bwMode="auto">
          <a:xfrm>
            <a:off x="1371600" y="4554538"/>
            <a:ext cx="7162800" cy="641350"/>
          </a:xfrm>
          <a:prstGeom prst="rect">
            <a:avLst/>
          </a:prstGeom>
          <a:noFill/>
          <a:ln w="9525">
            <a:noFill/>
            <a:miter lim="800000"/>
            <a:headEnd/>
            <a:tailEnd/>
          </a:ln>
          <a:effectLst/>
        </p:spPr>
        <p:txBody>
          <a:bodyPr>
            <a:spAutoFit/>
          </a:bodyPr>
          <a:lstStyle/>
          <a:p>
            <a:pPr algn="l">
              <a:spcBef>
                <a:spcPct val="50000"/>
              </a:spcBef>
            </a:pPr>
            <a:r>
              <a:rPr lang="en-US" altLang="en-US" sz="2000" dirty="0">
                <a:solidFill>
                  <a:srgbClr val="00B050"/>
                </a:solidFill>
                <a:latin typeface="Times" charset="0"/>
              </a:rPr>
              <a:t>Eye Safety  </a:t>
            </a:r>
            <a:r>
              <a:rPr lang="en-US" altLang="en-US" sz="2000" b="0" dirty="0">
                <a:solidFill>
                  <a:schemeClr val="tx1"/>
                </a:solidFill>
                <a:latin typeface="Times" charset="0"/>
              </a:rPr>
              <a:t>This symbol appears when a danger to the eyes exists. Safety goggles should be worn when this symbol appears.</a:t>
            </a:r>
            <a:endParaRPr lang="en-US" altLang="en-US" sz="2000" dirty="0">
              <a:solidFill>
                <a:schemeClr val="tx1"/>
              </a:solidFill>
              <a:latin typeface="Times" charset="0"/>
            </a:endParaRPr>
          </a:p>
        </p:txBody>
      </p:sp>
      <p:sp>
        <p:nvSpPr>
          <p:cNvPr id="906261" name="Text Box 21"/>
          <p:cNvSpPr txBox="1">
            <a:spLocks noChangeArrowheads="1"/>
          </p:cNvSpPr>
          <p:nvPr/>
        </p:nvSpPr>
        <p:spPr bwMode="auto">
          <a:xfrm>
            <a:off x="1371600" y="5316538"/>
            <a:ext cx="7162800" cy="641350"/>
          </a:xfrm>
          <a:prstGeom prst="rect">
            <a:avLst/>
          </a:prstGeom>
          <a:noFill/>
          <a:ln w="9525">
            <a:noFill/>
            <a:miter lim="800000"/>
            <a:headEnd/>
            <a:tailEnd/>
          </a:ln>
          <a:effectLst/>
        </p:spPr>
        <p:txBody>
          <a:bodyPr>
            <a:spAutoFit/>
          </a:bodyPr>
          <a:lstStyle/>
          <a:p>
            <a:pPr algn="l">
              <a:spcBef>
                <a:spcPct val="50000"/>
              </a:spcBef>
            </a:pPr>
            <a:r>
              <a:rPr lang="en-US" altLang="en-US" sz="2000" dirty="0">
                <a:solidFill>
                  <a:srgbClr val="00B050"/>
                </a:solidFill>
                <a:latin typeface="Times" charset="0"/>
              </a:rPr>
              <a:t>Chemical Safety  </a:t>
            </a:r>
            <a:r>
              <a:rPr lang="en-US" altLang="en-US" sz="2000" b="0" dirty="0">
                <a:solidFill>
                  <a:schemeClr val="tx1"/>
                </a:solidFill>
                <a:latin typeface="Times" charset="0"/>
              </a:rPr>
              <a:t>This symbol appears when chemicals used can cause burns or are poisonous if absorbed through the skin.</a:t>
            </a:r>
            <a:endParaRPr lang="en-US" altLang="en-US" sz="2000" dirty="0">
              <a:solidFill>
                <a:schemeClr val="tx1"/>
              </a:solidFill>
              <a:latin typeface="Times" charset="0"/>
            </a:endParaRPr>
          </a:p>
        </p:txBody>
      </p:sp>
      <p:sp>
        <p:nvSpPr>
          <p:cNvPr id="906262" name="Text Box 22"/>
          <p:cNvSpPr txBox="1">
            <a:spLocks noChangeArrowheads="1"/>
          </p:cNvSpPr>
          <p:nvPr/>
        </p:nvSpPr>
        <p:spPr bwMode="auto">
          <a:xfrm>
            <a:off x="565150" y="1012825"/>
            <a:ext cx="3854450" cy="585788"/>
          </a:xfrm>
          <a:prstGeom prst="rect">
            <a:avLst/>
          </a:prstGeom>
          <a:noFill/>
          <a:ln w="9525">
            <a:noFill/>
            <a:miter lim="800000"/>
            <a:headEnd/>
            <a:tailEnd/>
          </a:ln>
          <a:effectLst>
            <a:outerShdw dist="45791" dir="3378596" algn="ctr" rotWithShape="0">
              <a:schemeClr val="bg2"/>
            </a:outerShdw>
          </a:effectLst>
        </p:spPr>
        <p:txBody>
          <a:bodyPr wrap="none">
            <a:spAutoFit/>
          </a:bodyPr>
          <a:lstStyle/>
          <a:p>
            <a:pPr algn="l"/>
            <a:r>
              <a:rPr lang="en-US" altLang="en-US" sz="3600">
                <a:solidFill>
                  <a:schemeClr val="tx2"/>
                </a:solidFill>
                <a:latin typeface="Times" charset="0"/>
              </a:rPr>
              <a:t>Maintaining safety</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06249"/>
                                        </p:tgtEl>
                                        <p:attrNameLst>
                                          <p:attrName>style.visibility</p:attrName>
                                        </p:attrNameLst>
                                      </p:cBhvr>
                                      <p:to>
                                        <p:strVal val="visible"/>
                                      </p:to>
                                    </p:set>
                                    <p:animEffect transition="in" filter="box(out)">
                                      <p:cBhvr>
                                        <p:cTn id="7" dur="500"/>
                                        <p:tgtEl>
                                          <p:spTgt spid="906249"/>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06254"/>
                                        </p:tgtEl>
                                        <p:attrNameLst>
                                          <p:attrName>style.visibility</p:attrName>
                                        </p:attrNameLst>
                                      </p:cBhvr>
                                      <p:to>
                                        <p:strVal val="visible"/>
                                      </p:to>
                                    </p:set>
                                    <p:animEffect transition="in" filter="box(out)">
                                      <p:cBhvr>
                                        <p:cTn id="11" dur="500"/>
                                        <p:tgtEl>
                                          <p:spTgt spid="906254"/>
                                        </p:tgtEl>
                                      </p:cBhvr>
                                    </p:animEffect>
                                  </p:childTnLst>
                                </p:cTn>
                              </p:par>
                            </p:childTnLst>
                          </p:cTn>
                        </p:par>
                        <p:par>
                          <p:cTn id="12" fill="hold">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906258"/>
                                        </p:tgtEl>
                                        <p:attrNameLst>
                                          <p:attrName>style.visibility</p:attrName>
                                        </p:attrNameLst>
                                      </p:cBhvr>
                                      <p:to>
                                        <p:strVal val="visible"/>
                                      </p:to>
                                    </p:set>
                                    <p:animEffect transition="in" filter="box(out)">
                                      <p:cBhvr>
                                        <p:cTn id="15" dur="500"/>
                                        <p:tgtEl>
                                          <p:spTgt spid="906258"/>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32" fill="hold" nodeType="clickEffect">
                                  <p:stCondLst>
                                    <p:cond delay="0"/>
                                  </p:stCondLst>
                                  <p:childTnLst>
                                    <p:set>
                                      <p:cBhvr>
                                        <p:cTn id="19" dur="1" fill="hold">
                                          <p:stCondLst>
                                            <p:cond delay="0"/>
                                          </p:stCondLst>
                                        </p:cTn>
                                        <p:tgtEl>
                                          <p:spTgt spid="906255"/>
                                        </p:tgtEl>
                                        <p:attrNameLst>
                                          <p:attrName>style.visibility</p:attrName>
                                        </p:attrNameLst>
                                      </p:cBhvr>
                                      <p:to>
                                        <p:strVal val="visible"/>
                                      </p:to>
                                    </p:set>
                                    <p:animEffect transition="in" filter="box(out)">
                                      <p:cBhvr>
                                        <p:cTn id="20" dur="500"/>
                                        <p:tgtEl>
                                          <p:spTgt spid="906255"/>
                                        </p:tgtEl>
                                      </p:cBhvr>
                                    </p:animEffect>
                                  </p:childTnLst>
                                </p:cTn>
                              </p:par>
                            </p:childTnLst>
                          </p:cTn>
                        </p:par>
                        <p:par>
                          <p:cTn id="21" fill="hold">
                            <p:stCondLst>
                              <p:cond delay="500"/>
                            </p:stCondLst>
                            <p:childTnLst>
                              <p:par>
                                <p:cTn id="22" presetID="4" presetClass="entr" presetSubtype="32" fill="hold" grpId="0" nodeType="afterEffect">
                                  <p:stCondLst>
                                    <p:cond delay="0"/>
                                  </p:stCondLst>
                                  <p:childTnLst>
                                    <p:set>
                                      <p:cBhvr>
                                        <p:cTn id="23" dur="1" fill="hold">
                                          <p:stCondLst>
                                            <p:cond delay="0"/>
                                          </p:stCondLst>
                                        </p:cTn>
                                        <p:tgtEl>
                                          <p:spTgt spid="906259"/>
                                        </p:tgtEl>
                                        <p:attrNameLst>
                                          <p:attrName>style.visibility</p:attrName>
                                        </p:attrNameLst>
                                      </p:cBhvr>
                                      <p:to>
                                        <p:strVal val="visible"/>
                                      </p:to>
                                    </p:set>
                                    <p:animEffect transition="in" filter="box(out)">
                                      <p:cBhvr>
                                        <p:cTn id="24" dur="500"/>
                                        <p:tgtEl>
                                          <p:spTgt spid="906259"/>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32" fill="hold" nodeType="clickEffect">
                                  <p:stCondLst>
                                    <p:cond delay="0"/>
                                  </p:stCondLst>
                                  <p:childTnLst>
                                    <p:set>
                                      <p:cBhvr>
                                        <p:cTn id="28" dur="1" fill="hold">
                                          <p:stCondLst>
                                            <p:cond delay="0"/>
                                          </p:stCondLst>
                                        </p:cTn>
                                        <p:tgtEl>
                                          <p:spTgt spid="906256"/>
                                        </p:tgtEl>
                                        <p:attrNameLst>
                                          <p:attrName>style.visibility</p:attrName>
                                        </p:attrNameLst>
                                      </p:cBhvr>
                                      <p:to>
                                        <p:strVal val="visible"/>
                                      </p:to>
                                    </p:set>
                                    <p:animEffect transition="in" filter="box(out)">
                                      <p:cBhvr>
                                        <p:cTn id="29" dur="500"/>
                                        <p:tgtEl>
                                          <p:spTgt spid="906256"/>
                                        </p:tgtEl>
                                      </p:cBhvr>
                                    </p:animEffect>
                                  </p:childTnLst>
                                </p:cTn>
                              </p:par>
                            </p:childTnLst>
                          </p:cTn>
                        </p:par>
                        <p:par>
                          <p:cTn id="30" fill="hold">
                            <p:stCondLst>
                              <p:cond delay="500"/>
                            </p:stCondLst>
                            <p:childTnLst>
                              <p:par>
                                <p:cTn id="31" presetID="4" presetClass="entr" presetSubtype="32" fill="hold" grpId="0" nodeType="afterEffect">
                                  <p:stCondLst>
                                    <p:cond delay="0"/>
                                  </p:stCondLst>
                                  <p:childTnLst>
                                    <p:set>
                                      <p:cBhvr>
                                        <p:cTn id="32" dur="1" fill="hold">
                                          <p:stCondLst>
                                            <p:cond delay="0"/>
                                          </p:stCondLst>
                                        </p:cTn>
                                        <p:tgtEl>
                                          <p:spTgt spid="906260"/>
                                        </p:tgtEl>
                                        <p:attrNameLst>
                                          <p:attrName>style.visibility</p:attrName>
                                        </p:attrNameLst>
                                      </p:cBhvr>
                                      <p:to>
                                        <p:strVal val="visible"/>
                                      </p:to>
                                    </p:set>
                                    <p:animEffect transition="in" filter="box(out)">
                                      <p:cBhvr>
                                        <p:cTn id="33" dur="500"/>
                                        <p:tgtEl>
                                          <p:spTgt spid="906260"/>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32" fill="hold" nodeType="clickEffect">
                                  <p:stCondLst>
                                    <p:cond delay="0"/>
                                  </p:stCondLst>
                                  <p:childTnLst>
                                    <p:set>
                                      <p:cBhvr>
                                        <p:cTn id="37" dur="1" fill="hold">
                                          <p:stCondLst>
                                            <p:cond delay="0"/>
                                          </p:stCondLst>
                                        </p:cTn>
                                        <p:tgtEl>
                                          <p:spTgt spid="906257"/>
                                        </p:tgtEl>
                                        <p:attrNameLst>
                                          <p:attrName>style.visibility</p:attrName>
                                        </p:attrNameLst>
                                      </p:cBhvr>
                                      <p:to>
                                        <p:strVal val="visible"/>
                                      </p:to>
                                    </p:set>
                                    <p:animEffect transition="in" filter="box(out)">
                                      <p:cBhvr>
                                        <p:cTn id="38" dur="500"/>
                                        <p:tgtEl>
                                          <p:spTgt spid="906257"/>
                                        </p:tgtEl>
                                      </p:cBhvr>
                                    </p:animEffect>
                                  </p:childTnLst>
                                </p:cTn>
                              </p:par>
                            </p:childTnLst>
                          </p:cTn>
                        </p:par>
                        <p:par>
                          <p:cTn id="39" fill="hold">
                            <p:stCondLst>
                              <p:cond delay="500"/>
                            </p:stCondLst>
                            <p:childTnLst>
                              <p:par>
                                <p:cTn id="40" presetID="4" presetClass="entr" presetSubtype="32" fill="hold" grpId="0" nodeType="afterEffect">
                                  <p:stCondLst>
                                    <p:cond delay="0"/>
                                  </p:stCondLst>
                                  <p:childTnLst>
                                    <p:set>
                                      <p:cBhvr>
                                        <p:cTn id="41" dur="1" fill="hold">
                                          <p:stCondLst>
                                            <p:cond delay="0"/>
                                          </p:stCondLst>
                                        </p:cTn>
                                        <p:tgtEl>
                                          <p:spTgt spid="906261"/>
                                        </p:tgtEl>
                                        <p:attrNameLst>
                                          <p:attrName>style.visibility</p:attrName>
                                        </p:attrNameLst>
                                      </p:cBhvr>
                                      <p:to>
                                        <p:strVal val="visible"/>
                                      </p:to>
                                    </p:set>
                                    <p:animEffect transition="in" filter="box(out)">
                                      <p:cBhvr>
                                        <p:cTn id="42" dur="500"/>
                                        <p:tgtEl>
                                          <p:spTgt spid="906261"/>
                                        </p:tgtEl>
                                      </p:cBhvr>
                                    </p:animEffect>
                                  </p:childTnLst>
                                </p:cTn>
                              </p:par>
                            </p:childTnLst>
                          </p:cTn>
                        </p:par>
                        <p:par>
                          <p:cTn id="43" fill="hold">
                            <p:stCondLst>
                              <p:cond delay="1000"/>
                            </p:stCondLst>
                            <p:childTnLst>
                              <p:par>
                                <p:cTn id="44" presetID="4" presetClass="entr" presetSubtype="32" fill="hold" nodeType="afterEffect">
                                  <p:stCondLst>
                                    <p:cond delay="0"/>
                                  </p:stCondLst>
                                  <p:childTnLst>
                                    <p:set>
                                      <p:cBhvr>
                                        <p:cTn id="45" dur="1" fill="hold">
                                          <p:stCondLst>
                                            <p:cond delay="0"/>
                                          </p:stCondLst>
                                        </p:cTn>
                                        <p:tgtEl>
                                          <p:spTgt spid="906247"/>
                                        </p:tgtEl>
                                        <p:attrNameLst>
                                          <p:attrName>style.visibility</p:attrName>
                                        </p:attrNameLst>
                                      </p:cBhvr>
                                      <p:to>
                                        <p:strVal val="visible"/>
                                      </p:to>
                                    </p:set>
                                    <p:animEffect transition="in" filter="box(out)">
                                      <p:cBhvr>
                                        <p:cTn id="46" dur="500"/>
                                        <p:tgtEl>
                                          <p:spTgt spid="906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6249" grpId="0" autoUpdateAnimBg="0"/>
      <p:bldP spid="906258" grpId="0" autoUpdateAnimBg="0"/>
      <p:bldP spid="906259" grpId="0" autoUpdateAnimBg="0"/>
      <p:bldP spid="906260" grpId="0" autoUpdateAnimBg="0"/>
      <p:bldP spid="906261"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a:t>Main Ideas </a:t>
            </a:r>
          </a:p>
        </p:txBody>
      </p:sp>
      <p:sp>
        <p:nvSpPr>
          <p:cNvPr id="3" name="Content Placeholder 2"/>
          <p:cNvSpPr>
            <a:spLocks noGrp="1"/>
          </p:cNvSpPr>
          <p:nvPr>
            <p:ph idx="1"/>
          </p:nvPr>
        </p:nvSpPr>
        <p:spPr>
          <a:xfrm>
            <a:off x="457200" y="914400"/>
            <a:ext cx="8229600" cy="5410200"/>
          </a:xfrm>
        </p:spPr>
        <p:txBody>
          <a:bodyPr>
            <a:normAutofit fontScale="85000" lnSpcReduction="20000"/>
          </a:bodyPr>
          <a:lstStyle/>
          <a:p>
            <a:r>
              <a:rPr lang="en-US" dirty="0" smtClean="0"/>
              <a:t>1</a:t>
            </a:r>
            <a:r>
              <a:rPr lang="en-US" dirty="0"/>
              <a:t>. Suppose you observed that bees prefer a yellow </a:t>
            </a:r>
            <a:r>
              <a:rPr lang="en-US" dirty="0" smtClean="0"/>
              <a:t> flower </a:t>
            </a:r>
            <a:r>
              <a:rPr lang="en-US" dirty="0"/>
              <a:t>that produces more nectar over a purple </a:t>
            </a:r>
            <a:r>
              <a:rPr lang="en-US" dirty="0" smtClean="0"/>
              <a:t>flower </a:t>
            </a:r>
            <a:r>
              <a:rPr lang="en-US" dirty="0"/>
              <a:t>that produces less nectar. List two separate </a:t>
            </a:r>
            <a:r>
              <a:rPr lang="en-US" dirty="0" smtClean="0"/>
              <a:t>hypotheses </a:t>
            </a:r>
            <a:r>
              <a:rPr lang="en-US" dirty="0"/>
              <a:t>that you might make about bees and </a:t>
            </a:r>
            <a:r>
              <a:rPr lang="en-US" dirty="0" smtClean="0"/>
              <a:t> flowers</a:t>
            </a:r>
            <a:r>
              <a:rPr lang="en-US" dirty="0"/>
              <a:t>. </a:t>
            </a:r>
          </a:p>
          <a:p>
            <a:r>
              <a:rPr lang="en-US" dirty="0"/>
              <a:t>2. Describe a controlled experiment you could </a:t>
            </a:r>
            <a:r>
              <a:rPr lang="en-US" dirty="0" smtClean="0"/>
              <a:t> perform </a:t>
            </a:r>
            <a:r>
              <a:rPr lang="en-US" dirty="0"/>
              <a:t>to determine whether ants are more </a:t>
            </a:r>
          </a:p>
          <a:p>
            <a:r>
              <a:rPr lang="en-US" dirty="0"/>
              <a:t>attracted to butter or to honey. </a:t>
            </a:r>
          </a:p>
          <a:p>
            <a:r>
              <a:rPr lang="en-US" dirty="0"/>
              <a:t>3. What is the difference between a theory and a </a:t>
            </a:r>
            <a:r>
              <a:rPr lang="en-US" dirty="0" smtClean="0"/>
              <a:t>hypothesis</a:t>
            </a:r>
            <a:r>
              <a:rPr lang="en-US" dirty="0"/>
              <a:t>? </a:t>
            </a:r>
          </a:p>
          <a:p>
            <a:r>
              <a:rPr lang="en-US" dirty="0"/>
              <a:t>4. Why do some investigations require a control? </a:t>
            </a:r>
          </a:p>
          <a:p>
            <a:r>
              <a:rPr lang="en-US" dirty="0"/>
              <a:t>Thinking Critically </a:t>
            </a:r>
          </a:p>
          <a:p>
            <a:r>
              <a:rPr lang="en-US" dirty="0"/>
              <a:t>5. Describe a way that a baker might conduct </a:t>
            </a:r>
            <a:r>
              <a:rPr lang="en-US" dirty="0" smtClean="0"/>
              <a:t>a </a:t>
            </a:r>
            <a:r>
              <a:rPr lang="en-US" dirty="0"/>
              <a:t>controlled experiment with a cookie </a:t>
            </a:r>
            <a:r>
              <a:rPr lang="en-US" dirty="0" smtClean="0"/>
              <a:t>recipe</a:t>
            </a:r>
            <a:r>
              <a:rPr lang="en-US" dirty="0"/>
              <a:t>. </a:t>
            </a:r>
          </a:p>
          <a:p>
            <a:r>
              <a:rPr lang="en-US" dirty="0"/>
              <a:t>6. Interpret Scientific Illustrations</a:t>
            </a:r>
          </a:p>
        </p:txBody>
      </p:sp>
    </p:spTree>
    <p:extLst>
      <p:ext uri="{BB962C8B-B14F-4D97-AF65-F5344CB8AC3E}">
        <p14:creationId xmlns:p14="http://schemas.microsoft.com/office/powerpoint/2010/main" val="4123739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0" name="Rectangle 4"/>
          <p:cNvSpPr>
            <a:spLocks noChangeArrowheads="1"/>
          </p:cNvSpPr>
          <p:nvPr/>
        </p:nvSpPr>
        <p:spPr bwMode="auto">
          <a:xfrm>
            <a:off x="587375" y="3092450"/>
            <a:ext cx="7142163"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endParaRPr lang="en-US" altLang="en-US" sz="3200" b="0">
              <a:solidFill>
                <a:srgbClr val="FFFFCC"/>
              </a:solidFill>
              <a:latin typeface="Times" charset="0"/>
            </a:endParaRPr>
          </a:p>
        </p:txBody>
      </p:sp>
      <p:sp>
        <p:nvSpPr>
          <p:cNvPr id="183311" name="Rectangle 15"/>
          <p:cNvSpPr>
            <a:spLocks noChangeArrowheads="1"/>
          </p:cNvSpPr>
          <p:nvPr/>
        </p:nvSpPr>
        <p:spPr bwMode="auto">
          <a:xfrm>
            <a:off x="533400" y="1185863"/>
            <a:ext cx="7696200" cy="305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228600" algn="l"/>
                <a:tab pos="1943100" algn="l"/>
              </a:tabLst>
            </a:pPr>
            <a:r>
              <a:rPr lang="en-US" altLang="en-US" sz="3600" b="0">
                <a:solidFill>
                  <a:schemeClr val="tx1"/>
                </a:solidFill>
                <a:latin typeface="Times" charset="0"/>
                <a:cs typeface="Times New Roman" pitchFamily="18" charset="0"/>
              </a:rPr>
              <a:t>A hypothesis is an explanation for a question or problem and can be formally tested. An observation is something that has been noticed, often generating questions that lead to the formation of a hypothesis.</a:t>
            </a:r>
            <a:endParaRPr lang="en-US" altLang="en-US" sz="3600" b="0">
              <a:solidFill>
                <a:schemeClr val="tx1"/>
              </a:solidFill>
              <a:latin typeface="Times" charset="0"/>
            </a:endParaRPr>
          </a:p>
        </p:txBody>
      </p:sp>
      <p:pic>
        <p:nvPicPr>
          <p:cNvPr id="183340" name="Picture 44"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183342" name="Picture 46"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183346" name="Picture 50"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821615548"/>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183340"/>
                                        </p:tgtEl>
                                        <p:attrNameLst>
                                          <p:attrName>style.visibility</p:attrName>
                                        </p:attrNameLst>
                                      </p:cBhvr>
                                      <p:to>
                                        <p:strVal val="visible"/>
                                      </p:to>
                                    </p:set>
                                    <p:animEffect transition="in" filter="box(out)">
                                      <p:cBhvr>
                                        <p:cTn id="7" dur="500"/>
                                        <p:tgtEl>
                                          <p:spTgt spid="183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466" name="Rectangle 1026"/>
          <p:cNvSpPr>
            <a:spLocks noGrp="1" noChangeArrowheads="1"/>
          </p:cNvSpPr>
          <p:nvPr>
            <p:ph type="title"/>
          </p:nvPr>
        </p:nvSpPr>
        <p:spPr>
          <a:xfrm>
            <a:off x="914400" y="7040563"/>
            <a:ext cx="8229600" cy="122237"/>
          </a:xfrm>
        </p:spPr>
        <p:txBody>
          <a:bodyPr>
            <a:normAutofit fontScale="90000"/>
          </a:bodyPr>
          <a:lstStyle/>
          <a:p>
            <a:pPr algn="r"/>
            <a:r>
              <a:rPr lang="en-US" altLang="en-US" sz="1400" b="1"/>
              <a:t>Section 2 Check</a:t>
            </a:r>
          </a:p>
        </p:txBody>
      </p:sp>
      <p:sp>
        <p:nvSpPr>
          <p:cNvPr id="958467" name="Rectangle 1027"/>
          <p:cNvSpPr>
            <a:spLocks noChangeArrowheads="1"/>
          </p:cNvSpPr>
          <p:nvPr/>
        </p:nvSpPr>
        <p:spPr bwMode="auto">
          <a:xfrm>
            <a:off x="587375" y="3092450"/>
            <a:ext cx="7142163"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endParaRPr lang="en-US" altLang="en-US" sz="3200" b="0">
              <a:solidFill>
                <a:srgbClr val="FFFFCC"/>
              </a:solidFill>
              <a:latin typeface="Times" charset="0"/>
            </a:endParaRPr>
          </a:p>
        </p:txBody>
      </p:sp>
      <p:sp>
        <p:nvSpPr>
          <p:cNvPr id="958468" name="Rectangle 1028"/>
          <p:cNvSpPr>
            <a:spLocks noChangeArrowheads="1"/>
          </p:cNvSpPr>
          <p:nvPr/>
        </p:nvSpPr>
        <p:spPr bwMode="auto">
          <a:xfrm>
            <a:off x="533400" y="1146175"/>
            <a:ext cx="807720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228600" algn="l"/>
                <a:tab pos="1943100" algn="l"/>
              </a:tabLst>
            </a:pPr>
            <a:r>
              <a:rPr lang="en-US" altLang="en-US" sz="3200" b="0">
                <a:solidFill>
                  <a:schemeClr val="tx1"/>
                </a:solidFill>
                <a:latin typeface="Times" charset="0"/>
                <a:cs typeface="Times New Roman" pitchFamily="18" charset="0"/>
              </a:rPr>
              <a:t>A theory is an explanation of a natural phenomenon that is supported by a large body of scientific evidence. A principle is a fact of nature, generally known to be true, such as the law of gravity. </a:t>
            </a:r>
          </a:p>
        </p:txBody>
      </p:sp>
      <p:pic>
        <p:nvPicPr>
          <p:cNvPr id="958474" name="Picture 1034"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58475" name="Picture 1035"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58477" name="Picture 1037"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8696048"/>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58474"/>
                                        </p:tgtEl>
                                        <p:attrNameLst>
                                          <p:attrName>style.visibility</p:attrName>
                                        </p:attrNameLst>
                                      </p:cBhvr>
                                      <p:to>
                                        <p:strVal val="visible"/>
                                      </p:to>
                                    </p:set>
                                    <p:animEffect transition="in" filter="box(out)">
                                      <p:cBhvr>
                                        <p:cTn id="7" dur="500"/>
                                        <p:tgtEl>
                                          <p:spTgt spid="958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962400" cy="1143000"/>
          </a:xfrm>
        </p:spPr>
        <p:txBody>
          <a:bodyPr>
            <a:normAutofit fontScale="90000"/>
          </a:bodyPr>
          <a:lstStyle/>
          <a:p>
            <a:r>
              <a:rPr lang="en-US" dirty="0">
                <a:solidFill>
                  <a:srgbClr val="2E26CC"/>
                </a:solidFill>
              </a:rPr>
              <a:t>What do living things need</a:t>
            </a:r>
            <a:r>
              <a:rPr lang="en-US" dirty="0" smtClean="0">
                <a:solidFill>
                  <a:srgbClr val="2E26CC"/>
                </a:solidFill>
              </a:rPr>
              <a:t>?</a:t>
            </a:r>
            <a:endParaRPr lang="en-US" dirty="0">
              <a:solidFill>
                <a:srgbClr val="2E26CC"/>
              </a:solidFill>
            </a:endParaRPr>
          </a:p>
        </p:txBody>
      </p:sp>
      <p:sp>
        <p:nvSpPr>
          <p:cNvPr id="3" name="Content Placeholder 2"/>
          <p:cNvSpPr>
            <a:spLocks noGrp="1"/>
          </p:cNvSpPr>
          <p:nvPr>
            <p:ph sz="half" idx="1"/>
          </p:nvPr>
        </p:nvSpPr>
        <p:spPr/>
        <p:txBody>
          <a:bodyPr>
            <a:normAutofit/>
          </a:bodyPr>
          <a:lstStyle/>
          <a:p>
            <a:r>
              <a:rPr lang="en-US" altLang="zh-CN" dirty="0" smtClean="0">
                <a:ea typeface="SimSun" pitchFamily="2" charset="-122"/>
              </a:rPr>
              <a:t>To survive, all living things need a place to live and raw materials. The raw materials that they require and the exact place where they live can vary. </a:t>
            </a:r>
            <a:endParaRPr lang="en-US" dirty="0" smtClean="0"/>
          </a:p>
          <a:p>
            <a:endParaRPr lang="en-US" dirty="0"/>
          </a:p>
        </p:txBody>
      </p:sp>
      <p:sp>
        <p:nvSpPr>
          <p:cNvPr id="4" name="Content Placeholder 3"/>
          <p:cNvSpPr>
            <a:spLocks noGrp="1"/>
          </p:cNvSpPr>
          <p:nvPr>
            <p:ph sz="half" idx="2"/>
          </p:nvPr>
        </p:nvSpPr>
        <p:spPr>
          <a:xfrm>
            <a:off x="685800" y="4953000"/>
            <a:ext cx="8001000" cy="1173163"/>
          </a:xfrm>
        </p:spPr>
        <p:txBody>
          <a:bodyPr>
            <a:normAutofit/>
          </a:bodyPr>
          <a:lstStyle/>
          <a:p>
            <a:r>
              <a:rPr lang="en-US" dirty="0"/>
              <a:t>All living things need a place to live, water, and food source to survive. </a:t>
            </a:r>
          </a:p>
          <a:p>
            <a:endParaRPr lang="en-US" dirty="0"/>
          </a:p>
        </p:txBody>
      </p:sp>
      <p:pic>
        <p:nvPicPr>
          <p:cNvPr id="134146" name="Picture 2" descr="http://www2.yk.psu.edu/~sg3/ist311/games/team3/images/needs.png"/>
          <p:cNvPicPr>
            <a:picLocks noChangeAspect="1" noChangeArrowheads="1"/>
          </p:cNvPicPr>
          <p:nvPr/>
        </p:nvPicPr>
        <p:blipFill>
          <a:blip r:embed="rId3" cstate="print"/>
          <a:srcRect/>
          <a:stretch>
            <a:fillRect/>
          </a:stretch>
        </p:blipFill>
        <p:spPr bwMode="auto">
          <a:xfrm>
            <a:off x="4728693" y="0"/>
            <a:ext cx="4038600" cy="4038600"/>
          </a:xfrm>
          <a:prstGeom prst="rect">
            <a:avLst/>
          </a:prstGeom>
          <a:noFill/>
        </p:spPr>
      </p:pic>
    </p:spTree>
    <p:extLst>
      <p:ext uri="{BB962C8B-B14F-4D97-AF65-F5344CB8AC3E}">
        <p14:creationId xmlns:p14="http://schemas.microsoft.com/office/powerpoint/2010/main" val="1330149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138" name="Rectangle 2"/>
          <p:cNvSpPr>
            <a:spLocks noGrp="1" noChangeArrowheads="1"/>
          </p:cNvSpPr>
          <p:nvPr>
            <p:ph type="title"/>
          </p:nvPr>
        </p:nvSpPr>
        <p:spPr>
          <a:xfrm>
            <a:off x="914400" y="6888163"/>
            <a:ext cx="8229600" cy="274637"/>
          </a:xfrm>
        </p:spPr>
        <p:txBody>
          <a:bodyPr>
            <a:normAutofit fontScale="90000"/>
          </a:bodyPr>
          <a:lstStyle/>
          <a:p>
            <a:pPr algn="r"/>
            <a:r>
              <a:rPr lang="en-US" altLang="en-US" sz="1600" b="1"/>
              <a:t>1.3 Section Objectives – page 19</a:t>
            </a:r>
          </a:p>
        </p:txBody>
      </p:sp>
      <p:sp>
        <p:nvSpPr>
          <p:cNvPr id="859139" name="Rectangle 3"/>
          <p:cNvSpPr>
            <a:spLocks noChangeArrowheads="1"/>
          </p:cNvSpPr>
          <p:nvPr/>
        </p:nvSpPr>
        <p:spPr bwMode="auto">
          <a:xfrm>
            <a:off x="457200" y="2057400"/>
            <a:ext cx="77724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Compare and contrast quantitative and qualitative information.</a:t>
            </a:r>
          </a:p>
        </p:txBody>
      </p:sp>
      <p:sp>
        <p:nvSpPr>
          <p:cNvPr id="859140" name="Rectangle 4"/>
          <p:cNvSpPr>
            <a:spLocks noChangeArrowheads="1"/>
          </p:cNvSpPr>
          <p:nvPr/>
        </p:nvSpPr>
        <p:spPr bwMode="auto">
          <a:xfrm>
            <a:off x="457200" y="109696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tx2"/>
                </a:solidFill>
                <a:latin typeface="Times" charset="0"/>
              </a:rPr>
              <a:t>Section Objectives:</a:t>
            </a:r>
            <a:r>
              <a:rPr lang="en-US" altLang="en-US" sz="4000">
                <a:solidFill>
                  <a:srgbClr val="FFFF00"/>
                </a:solidFill>
                <a:latin typeface="Times" charset="0"/>
              </a:rPr>
              <a:t> </a:t>
            </a:r>
          </a:p>
        </p:txBody>
      </p:sp>
      <p:pic>
        <p:nvPicPr>
          <p:cNvPr id="859142" name="Picture 6"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sp>
        <p:nvSpPr>
          <p:cNvPr id="859152" name="Rectangle 16"/>
          <p:cNvSpPr>
            <a:spLocks noChangeArrowheads="1"/>
          </p:cNvSpPr>
          <p:nvPr/>
        </p:nvSpPr>
        <p:spPr bwMode="auto">
          <a:xfrm>
            <a:off x="457200" y="3429000"/>
            <a:ext cx="74676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Explain why science and technology cannot solve all problems.</a:t>
            </a:r>
          </a:p>
        </p:txBody>
      </p:sp>
      <p:pic>
        <p:nvPicPr>
          <p:cNvPr id="859155" name="Picture 19" descr="Se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pic>
        <p:nvPicPr>
          <p:cNvPr id="859156" name="Picture 20"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4450" y="0"/>
            <a:ext cx="3975100" cy="48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0454947"/>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59139"/>
                                        </p:tgtEl>
                                        <p:attrNameLst>
                                          <p:attrName>style.visibility</p:attrName>
                                        </p:attrNameLst>
                                      </p:cBhvr>
                                      <p:to>
                                        <p:strVal val="visible"/>
                                      </p:to>
                                    </p:set>
                                    <p:animEffect transition="in" filter="box(out)">
                                      <p:cBhvr>
                                        <p:cTn id="7" dur="500"/>
                                        <p:tgtEl>
                                          <p:spTgt spid="8591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59152"/>
                                        </p:tgtEl>
                                        <p:attrNameLst>
                                          <p:attrName>style.visibility</p:attrName>
                                        </p:attrNameLst>
                                      </p:cBhvr>
                                      <p:to>
                                        <p:strVal val="visible"/>
                                      </p:to>
                                    </p:set>
                                    <p:animEffect transition="in" filter="box(out)">
                                      <p:cBhvr>
                                        <p:cTn id="12" dur="500"/>
                                        <p:tgtEl>
                                          <p:spTgt spid="859152"/>
                                        </p:tgtEl>
                                      </p:cBhvr>
                                    </p:animEffect>
                                  </p:childTnLst>
                                </p:cTn>
                              </p:par>
                            </p:childTnLst>
                          </p:cTn>
                        </p:par>
                        <p:par>
                          <p:cTn id="13" fill="hold" nodeType="afterGroup">
                            <p:stCondLst>
                              <p:cond delay="500"/>
                            </p:stCondLst>
                            <p:childTnLst>
                              <p:par>
                                <p:cTn id="14" presetID="4" presetClass="entr" presetSubtype="32" fill="hold" nodeType="afterEffect">
                                  <p:stCondLst>
                                    <p:cond delay="0"/>
                                  </p:stCondLst>
                                  <p:childTnLst>
                                    <p:set>
                                      <p:cBhvr>
                                        <p:cTn id="15" dur="1" fill="hold">
                                          <p:stCondLst>
                                            <p:cond delay="0"/>
                                          </p:stCondLst>
                                        </p:cTn>
                                        <p:tgtEl>
                                          <p:spTgt spid="859142"/>
                                        </p:tgtEl>
                                        <p:attrNameLst>
                                          <p:attrName>style.visibility</p:attrName>
                                        </p:attrNameLst>
                                      </p:cBhvr>
                                      <p:to>
                                        <p:strVal val="visible"/>
                                      </p:to>
                                    </p:set>
                                    <p:animEffect transition="in" filter="box(out)">
                                      <p:cBhvr>
                                        <p:cTn id="16" dur="500"/>
                                        <p:tgtEl>
                                          <p:spTgt spid="859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9139" grpId="0" autoUpdateAnimBg="0"/>
      <p:bldP spid="859152"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162" name="Rectangle 2"/>
          <p:cNvSpPr>
            <a:spLocks noGrp="1" noChangeArrowheads="1"/>
          </p:cNvSpPr>
          <p:nvPr>
            <p:ph type="title"/>
          </p:nvPr>
        </p:nvSpPr>
        <p:spPr>
          <a:xfrm>
            <a:off x="914400" y="6888163"/>
            <a:ext cx="8229600" cy="274637"/>
          </a:xfrm>
        </p:spPr>
        <p:txBody>
          <a:bodyPr>
            <a:normAutofit fontScale="90000"/>
          </a:bodyPr>
          <a:lstStyle/>
          <a:p>
            <a:pPr algn="r"/>
            <a:r>
              <a:rPr lang="en-US" altLang="en-US" sz="1600" b="1"/>
              <a:t>Section 1.3 Summary – pages 19-23</a:t>
            </a:r>
          </a:p>
        </p:txBody>
      </p:sp>
      <p:sp>
        <p:nvSpPr>
          <p:cNvPr id="860163" name="Rectangle 3"/>
          <p:cNvSpPr>
            <a:spLocks noChangeArrowheads="1"/>
          </p:cNvSpPr>
          <p:nvPr/>
        </p:nvSpPr>
        <p:spPr bwMode="auto">
          <a:xfrm>
            <a:off x="457200" y="1981200"/>
            <a:ext cx="82296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Scientific information can usually be classified into one of two main types, quantitative or qualitative.</a:t>
            </a:r>
          </a:p>
        </p:txBody>
      </p:sp>
      <p:sp>
        <p:nvSpPr>
          <p:cNvPr id="860164"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Kinds of Information</a:t>
            </a:r>
            <a:r>
              <a:rPr lang="en-US" altLang="en-US" sz="4000">
                <a:solidFill>
                  <a:srgbClr val="FFFF00"/>
                </a:solidFill>
                <a:latin typeface="Times" charset="0"/>
              </a:rPr>
              <a:t> </a:t>
            </a:r>
          </a:p>
        </p:txBody>
      </p:sp>
      <p:pic>
        <p:nvPicPr>
          <p:cNvPr id="860165" name="Picture 5"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860177" name="Picture 17"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860178" name="Picture 18"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60163"/>
                                        </p:tgtEl>
                                        <p:attrNameLst>
                                          <p:attrName>style.visibility</p:attrName>
                                        </p:attrNameLst>
                                      </p:cBhvr>
                                      <p:to>
                                        <p:strVal val="visible"/>
                                      </p:to>
                                    </p:set>
                                    <p:animEffect transition="in" filter="box(out)">
                                      <p:cBhvr>
                                        <p:cTn id="7" dur="500"/>
                                        <p:tgtEl>
                                          <p:spTgt spid="86016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860165"/>
                                        </p:tgtEl>
                                        <p:attrNameLst>
                                          <p:attrName>style.visibility</p:attrName>
                                        </p:attrNameLst>
                                      </p:cBhvr>
                                      <p:to>
                                        <p:strVal val="visible"/>
                                      </p:to>
                                    </p:set>
                                    <p:animEffect transition="in" filter="box(out)">
                                      <p:cBhvr>
                                        <p:cTn id="11" dur="500"/>
                                        <p:tgtEl>
                                          <p:spTgt spid="860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63"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4435" name="Rectangle 3"/>
          <p:cNvSpPr>
            <a:spLocks noChangeArrowheads="1"/>
          </p:cNvSpPr>
          <p:nvPr/>
        </p:nvSpPr>
        <p:spPr bwMode="auto">
          <a:xfrm>
            <a:off x="457200" y="1870075"/>
            <a:ext cx="86106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Biologists sometimes conduct controlled experiments that result in counts or measurements—that is, numerical data.</a:t>
            </a:r>
          </a:p>
        </p:txBody>
      </p:sp>
      <p:sp>
        <p:nvSpPr>
          <p:cNvPr id="914436"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Quantitative information</a:t>
            </a:r>
            <a:r>
              <a:rPr lang="en-US" altLang="en-US" sz="4000">
                <a:solidFill>
                  <a:srgbClr val="FFFF00"/>
                </a:solidFill>
                <a:latin typeface="Times" charset="0"/>
              </a:rPr>
              <a:t> </a:t>
            </a:r>
          </a:p>
        </p:txBody>
      </p:sp>
      <p:pic>
        <p:nvPicPr>
          <p:cNvPr id="914437" name="Picture 5"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914443"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14444" name="Picture 12"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sp>
        <p:nvSpPr>
          <p:cNvPr id="914445" name="Rectangle 13"/>
          <p:cNvSpPr>
            <a:spLocks noChangeArrowheads="1"/>
          </p:cNvSpPr>
          <p:nvPr/>
        </p:nvSpPr>
        <p:spPr bwMode="auto">
          <a:xfrm>
            <a:off x="457200" y="3622675"/>
            <a:ext cx="80010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These kinds of experiments occur in quantitative research. The data are analyzed by comparing numerical values.</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14435"/>
                                        </p:tgtEl>
                                        <p:attrNameLst>
                                          <p:attrName>style.visibility</p:attrName>
                                        </p:attrNameLst>
                                      </p:cBhvr>
                                      <p:to>
                                        <p:strVal val="visible"/>
                                      </p:to>
                                    </p:set>
                                    <p:animEffect transition="in" filter="box(out)">
                                      <p:cBhvr>
                                        <p:cTn id="7" dur="500"/>
                                        <p:tgtEl>
                                          <p:spTgt spid="91443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14445"/>
                                        </p:tgtEl>
                                        <p:attrNameLst>
                                          <p:attrName>style.visibility</p:attrName>
                                        </p:attrNameLst>
                                      </p:cBhvr>
                                      <p:to>
                                        <p:strVal val="visible"/>
                                      </p:to>
                                    </p:set>
                                    <p:animEffect transition="in" filter="box(out)">
                                      <p:cBhvr>
                                        <p:cTn id="12" dur="500"/>
                                        <p:tgtEl>
                                          <p:spTgt spid="914445"/>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914437"/>
                                        </p:tgtEl>
                                        <p:attrNameLst>
                                          <p:attrName>style.visibility</p:attrName>
                                        </p:attrNameLst>
                                      </p:cBhvr>
                                      <p:to>
                                        <p:strVal val="visible"/>
                                      </p:to>
                                    </p:set>
                                    <p:animEffect transition="in" filter="box(out)">
                                      <p:cBhvr>
                                        <p:cTn id="16" dur="500"/>
                                        <p:tgtEl>
                                          <p:spTgt spid="914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4435" grpId="0" autoUpdateAnimBg="0"/>
      <p:bldP spid="914445"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9795" name="Rectangle 3"/>
          <p:cNvSpPr>
            <a:spLocks noChangeArrowheads="1"/>
          </p:cNvSpPr>
          <p:nvPr/>
        </p:nvSpPr>
        <p:spPr bwMode="auto">
          <a:xfrm>
            <a:off x="5867400" y="405606"/>
            <a:ext cx="2895600" cy="6180153"/>
          </a:xfrm>
          <a:prstGeom prst="rect">
            <a:avLst/>
          </a:prstGeom>
          <a:noFill/>
          <a:ln w="9525">
            <a:noFill/>
            <a:miter lim="800000"/>
            <a:headEnd/>
            <a:tailEnd/>
          </a:ln>
          <a:effectLst/>
        </p:spPr>
        <p:txBody>
          <a:bodyPr>
            <a:spAutoFit/>
          </a:bodyPr>
          <a:lstStyle/>
          <a:p>
            <a:pPr marL="342900" indent="-342900" algn="l">
              <a:lnSpc>
                <a:spcPct val="150000"/>
              </a:lnSpc>
              <a:buFontTx/>
              <a:buChar char="•"/>
            </a:pPr>
            <a:r>
              <a:rPr lang="en-US" altLang="en-US" sz="2400" b="0" dirty="0">
                <a:solidFill>
                  <a:schemeClr val="tx1"/>
                </a:solidFill>
                <a:latin typeface="Times" charset="0"/>
              </a:rPr>
              <a:t>Quantitative data may be used to make a graph </a:t>
            </a:r>
          </a:p>
          <a:p>
            <a:pPr marL="342900" indent="-342900" algn="l">
              <a:lnSpc>
                <a:spcPct val="150000"/>
              </a:lnSpc>
            </a:pPr>
            <a:r>
              <a:rPr lang="en-US" altLang="en-US" sz="2400" b="0" dirty="0">
                <a:solidFill>
                  <a:schemeClr val="tx1"/>
                </a:solidFill>
                <a:latin typeface="Times" charset="0"/>
              </a:rPr>
              <a:t>	or table</a:t>
            </a:r>
            <a:r>
              <a:rPr lang="en-US" altLang="en-US" sz="2400" b="0" dirty="0" smtClean="0">
                <a:solidFill>
                  <a:schemeClr val="tx1"/>
                </a:solidFill>
                <a:latin typeface="Times" charset="0"/>
              </a:rPr>
              <a:t>.</a:t>
            </a:r>
          </a:p>
          <a:p>
            <a:pPr marL="342900" indent="-342900" algn="l">
              <a:lnSpc>
                <a:spcPct val="150000"/>
              </a:lnSpc>
            </a:pPr>
            <a:r>
              <a:rPr lang="en-US" altLang="en-US" sz="2400" b="0" dirty="0">
                <a:solidFill>
                  <a:schemeClr val="tx1"/>
                </a:solidFill>
                <a:latin typeface="Times" charset="0"/>
              </a:rPr>
              <a:t>Graphs and tables communicate large amounts of data in a form that is easy to understand</a:t>
            </a:r>
            <a:endParaRPr lang="en-US" altLang="en-US" sz="2400" b="0" dirty="0" smtClean="0">
              <a:solidFill>
                <a:schemeClr val="tx1"/>
              </a:solidFill>
              <a:latin typeface="Times" charset="0"/>
            </a:endParaRPr>
          </a:p>
          <a:p>
            <a:pPr marL="342900" indent="-342900" algn="l">
              <a:lnSpc>
                <a:spcPct val="150000"/>
              </a:lnSpc>
            </a:pPr>
            <a:endParaRPr lang="en-US" altLang="en-US" sz="2400" b="0" dirty="0">
              <a:solidFill>
                <a:schemeClr val="tx1"/>
              </a:solidFill>
              <a:latin typeface="Times" charset="0"/>
            </a:endParaRPr>
          </a:p>
        </p:txBody>
      </p:sp>
      <p:sp>
        <p:nvSpPr>
          <p:cNvPr id="929796"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Quantitative information</a:t>
            </a:r>
            <a:r>
              <a:rPr lang="en-US" altLang="en-US" sz="4000">
                <a:solidFill>
                  <a:srgbClr val="FFFF00"/>
                </a:solidFill>
                <a:latin typeface="Times" charset="0"/>
              </a:rPr>
              <a:t> </a:t>
            </a:r>
          </a:p>
        </p:txBody>
      </p:sp>
      <p:pic>
        <p:nvPicPr>
          <p:cNvPr id="929797" name="Picture 5"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929803"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29804" name="Picture 12"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pic>
        <p:nvPicPr>
          <p:cNvPr id="929807" name="Picture 15" descr="Fig"/>
          <p:cNvPicPr>
            <a:picLocks noChangeAspect="1" noChangeArrowheads="1"/>
          </p:cNvPicPr>
          <p:nvPr/>
        </p:nvPicPr>
        <p:blipFill>
          <a:blip r:embed="rId5" cstate="print"/>
          <a:srcRect/>
          <a:stretch>
            <a:fillRect/>
          </a:stretch>
        </p:blipFill>
        <p:spPr bwMode="auto">
          <a:xfrm>
            <a:off x="533400" y="1866900"/>
            <a:ext cx="5029200" cy="3771900"/>
          </a:xfrm>
          <a:prstGeom prst="rect">
            <a:avLst/>
          </a:prstGeom>
          <a:noFill/>
        </p:spPr>
      </p:pic>
      <p:sp>
        <p:nvSpPr>
          <p:cNvPr id="929808" name="Text Box 16"/>
          <p:cNvSpPr txBox="1">
            <a:spLocks noChangeArrowheads="1"/>
          </p:cNvSpPr>
          <p:nvPr/>
        </p:nvSpPr>
        <p:spPr bwMode="auto">
          <a:xfrm>
            <a:off x="1700213" y="1952625"/>
            <a:ext cx="2743200" cy="312738"/>
          </a:xfrm>
          <a:prstGeom prst="rect">
            <a:avLst/>
          </a:prstGeom>
          <a:noFill/>
          <a:ln w="9525">
            <a:noFill/>
            <a:miter lim="800000"/>
            <a:headEnd/>
            <a:tailEnd/>
          </a:ln>
          <a:effectLst/>
        </p:spPr>
        <p:txBody>
          <a:bodyPr>
            <a:spAutoFit/>
          </a:bodyPr>
          <a:lstStyle/>
          <a:p>
            <a:pPr algn="l">
              <a:spcBef>
                <a:spcPct val="50000"/>
              </a:spcBef>
            </a:pPr>
            <a:r>
              <a:rPr lang="en-US" altLang="en-US" sz="1600">
                <a:solidFill>
                  <a:schemeClr val="tx1"/>
                </a:solidFill>
                <a:latin typeface="Times" charset="0"/>
              </a:rPr>
              <a:t>Paramecium Survival Rates</a:t>
            </a:r>
          </a:p>
        </p:txBody>
      </p:sp>
      <p:sp>
        <p:nvSpPr>
          <p:cNvPr id="929809" name="Text Box 17"/>
          <p:cNvSpPr txBox="1">
            <a:spLocks noChangeArrowheads="1"/>
          </p:cNvSpPr>
          <p:nvPr/>
        </p:nvSpPr>
        <p:spPr bwMode="auto">
          <a:xfrm>
            <a:off x="1400175" y="5286375"/>
            <a:ext cx="1752600" cy="284163"/>
          </a:xfrm>
          <a:prstGeom prst="rect">
            <a:avLst/>
          </a:prstGeom>
          <a:noFill/>
          <a:ln w="9525">
            <a:noFill/>
            <a:miter lim="800000"/>
            <a:headEnd/>
            <a:tailEnd/>
          </a:ln>
          <a:effectLst/>
        </p:spPr>
        <p:txBody>
          <a:bodyPr>
            <a:spAutoFit/>
          </a:bodyPr>
          <a:lstStyle/>
          <a:p>
            <a:pPr algn="l">
              <a:spcBef>
                <a:spcPct val="50000"/>
              </a:spcBef>
            </a:pPr>
            <a:r>
              <a:rPr lang="en-US" altLang="en-US" sz="1400">
                <a:latin typeface="Times" charset="0"/>
              </a:rPr>
              <a:t>Temperature</a:t>
            </a:r>
          </a:p>
        </p:txBody>
      </p:sp>
      <p:sp>
        <p:nvSpPr>
          <p:cNvPr id="929811" name="Text Box 19"/>
          <p:cNvSpPr txBox="1">
            <a:spLocks noChangeArrowheads="1"/>
          </p:cNvSpPr>
          <p:nvPr/>
        </p:nvSpPr>
        <p:spPr bwMode="auto">
          <a:xfrm rot="16200000">
            <a:off x="-585787" y="3611563"/>
            <a:ext cx="2741612" cy="284162"/>
          </a:xfrm>
          <a:prstGeom prst="rect">
            <a:avLst/>
          </a:prstGeom>
          <a:noFill/>
          <a:ln w="9525">
            <a:noFill/>
            <a:miter lim="800000"/>
            <a:headEnd/>
            <a:tailEnd/>
          </a:ln>
          <a:effectLst/>
        </p:spPr>
        <p:txBody>
          <a:bodyPr>
            <a:spAutoFit/>
          </a:bodyPr>
          <a:lstStyle/>
          <a:p>
            <a:pPr algn="l">
              <a:spcBef>
                <a:spcPct val="50000"/>
              </a:spcBef>
            </a:pPr>
            <a:r>
              <a:rPr lang="en-US" altLang="en-US" sz="1400">
                <a:latin typeface="Times" charset="0"/>
              </a:rPr>
              <a:t>Number of paramecia surviving</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29795"/>
                                        </p:tgtEl>
                                        <p:attrNameLst>
                                          <p:attrName>style.visibility</p:attrName>
                                        </p:attrNameLst>
                                      </p:cBhvr>
                                      <p:to>
                                        <p:strVal val="visible"/>
                                      </p:to>
                                    </p:set>
                                    <p:animEffect transition="in" filter="box(out)">
                                      <p:cBhvr>
                                        <p:cTn id="7" dur="500"/>
                                        <p:tgtEl>
                                          <p:spTgt spid="929795"/>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29797"/>
                                        </p:tgtEl>
                                        <p:attrNameLst>
                                          <p:attrName>style.visibility</p:attrName>
                                        </p:attrNameLst>
                                      </p:cBhvr>
                                      <p:to>
                                        <p:strVal val="visible"/>
                                      </p:to>
                                    </p:set>
                                    <p:animEffect transition="in" filter="box(out)">
                                      <p:cBhvr>
                                        <p:cTn id="11" dur="500"/>
                                        <p:tgtEl>
                                          <p:spTgt spid="929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9795"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886200" cy="1143000"/>
          </a:xfrm>
        </p:spPr>
        <p:txBody>
          <a:bodyPr/>
          <a:lstStyle/>
          <a:p>
            <a:r>
              <a:rPr lang="en-US" dirty="0" smtClean="0"/>
              <a:t>Graphing</a:t>
            </a:r>
            <a:endParaRPr lang="en-US" dirty="0"/>
          </a:p>
        </p:txBody>
      </p:sp>
      <p:sp>
        <p:nvSpPr>
          <p:cNvPr id="3" name="Content Placeholder 2"/>
          <p:cNvSpPr>
            <a:spLocks noGrp="1"/>
          </p:cNvSpPr>
          <p:nvPr>
            <p:ph idx="1"/>
          </p:nvPr>
        </p:nvSpPr>
        <p:spPr>
          <a:xfrm>
            <a:off x="533400" y="3124200"/>
            <a:ext cx="8153400" cy="3459163"/>
          </a:xfrm>
        </p:spPr>
        <p:txBody>
          <a:bodyPr>
            <a:normAutofit fontScale="85000" lnSpcReduction="10000"/>
          </a:bodyPr>
          <a:lstStyle/>
          <a:p>
            <a:pPr>
              <a:lnSpc>
                <a:spcPct val="150000"/>
              </a:lnSpc>
            </a:pPr>
            <a:r>
              <a:rPr lang="en-US" dirty="0"/>
              <a:t>Suppose, for example, that a biologist is studying the effects of climate on freshwater life. He or she may count the number of microscopic  organisms, called Paramecium, that survive at a given temperature. This study is an example of quantitative research.</a:t>
            </a:r>
          </a:p>
          <a:p>
            <a:pPr>
              <a:lnSpc>
                <a:spcPct val="150000"/>
              </a:lnSpc>
            </a:pPr>
            <a:endParaRPr lang="en-US" dirty="0"/>
          </a:p>
        </p:txBody>
      </p:sp>
      <p:pic>
        <p:nvPicPr>
          <p:cNvPr id="5" name="Picture 2"/>
          <p:cNvPicPr>
            <a:picLocks noChangeAspect="1" noChangeArrowheads="1"/>
          </p:cNvPicPr>
          <p:nvPr/>
        </p:nvPicPr>
        <p:blipFill>
          <a:blip r:embed="rId2" cstate="print"/>
          <a:srcRect/>
          <a:stretch>
            <a:fillRect/>
          </a:stretch>
        </p:blipFill>
        <p:spPr bwMode="auto">
          <a:xfrm>
            <a:off x="4419600" y="-28871"/>
            <a:ext cx="3810000" cy="3218385"/>
          </a:xfrm>
          <a:prstGeom prst="rect">
            <a:avLst/>
          </a:prstGeom>
          <a:noFill/>
          <a:ln w="9525">
            <a:noFill/>
            <a:miter lim="800000"/>
            <a:headEnd/>
            <a:tailEnd/>
          </a:ln>
        </p:spPr>
      </p:pic>
    </p:spTree>
    <p:extLst>
      <p:ext uri="{BB962C8B-B14F-4D97-AF65-F5344CB8AC3E}">
        <p14:creationId xmlns:p14="http://schemas.microsoft.com/office/powerpoint/2010/main" val="18194366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6482" name="Rectangle 2"/>
          <p:cNvSpPr>
            <a:spLocks noGrp="1" noChangeArrowheads="1"/>
          </p:cNvSpPr>
          <p:nvPr>
            <p:ph type="title"/>
          </p:nvPr>
        </p:nvSpPr>
        <p:spPr>
          <a:xfrm>
            <a:off x="914400" y="6888163"/>
            <a:ext cx="8229600" cy="274637"/>
          </a:xfrm>
        </p:spPr>
        <p:txBody>
          <a:bodyPr>
            <a:normAutofit fontScale="90000"/>
          </a:bodyPr>
          <a:lstStyle/>
          <a:p>
            <a:pPr algn="r"/>
            <a:r>
              <a:rPr lang="en-US" altLang="en-US" sz="1600" b="1"/>
              <a:t>Section 1.3 Summary – pages 19-23</a:t>
            </a:r>
          </a:p>
        </p:txBody>
      </p:sp>
      <p:sp>
        <p:nvSpPr>
          <p:cNvPr id="916483" name="Rectangle 3"/>
          <p:cNvSpPr>
            <a:spLocks noChangeArrowheads="1"/>
          </p:cNvSpPr>
          <p:nvPr/>
        </p:nvSpPr>
        <p:spPr bwMode="auto">
          <a:xfrm>
            <a:off x="457200" y="1543050"/>
            <a:ext cx="8305800" cy="1352550"/>
          </a:xfrm>
          <a:prstGeom prst="rect">
            <a:avLst/>
          </a:prstGeom>
          <a:noFill/>
          <a:ln w="9525">
            <a:noFill/>
            <a:miter lim="800000"/>
            <a:headEnd/>
            <a:tailEnd/>
          </a:ln>
          <a:effectLst/>
        </p:spPr>
        <p:txBody>
          <a:bodyPr>
            <a:spAutoFit/>
          </a:bodyPr>
          <a:lstStyle/>
          <a:p>
            <a:pPr marL="342900" indent="-342900" algn="l">
              <a:buFontTx/>
              <a:buChar char="•"/>
            </a:pPr>
            <a:r>
              <a:rPr lang="en-US" altLang="en-US" sz="3000" b="0">
                <a:solidFill>
                  <a:schemeClr val="tx1"/>
                </a:solidFill>
                <a:latin typeface="Times" charset="0"/>
              </a:rPr>
              <a:t>Scientists always report measurements in a form of the metric system called the International System of Measurement, commonly known as SI.</a:t>
            </a:r>
            <a:r>
              <a:rPr lang="en-US" altLang="en-US" sz="3200" b="0">
                <a:solidFill>
                  <a:schemeClr val="tx1"/>
                </a:solidFill>
                <a:latin typeface="Times" charset="0"/>
              </a:rPr>
              <a:t>   </a:t>
            </a:r>
          </a:p>
        </p:txBody>
      </p:sp>
      <p:sp>
        <p:nvSpPr>
          <p:cNvPr id="916484"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Measuring in the International System</a:t>
            </a:r>
            <a:r>
              <a:rPr lang="en-US" altLang="en-US" sz="4000">
                <a:solidFill>
                  <a:srgbClr val="FFFF00"/>
                </a:solidFill>
                <a:latin typeface="Times" charset="0"/>
              </a:rPr>
              <a:t> </a:t>
            </a:r>
          </a:p>
        </p:txBody>
      </p:sp>
      <p:pic>
        <p:nvPicPr>
          <p:cNvPr id="916485" name="Picture 5"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916491"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16492" name="Picture 12"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pic>
        <p:nvPicPr>
          <p:cNvPr id="916494" name="Picture 14" descr="Table SH"/>
          <p:cNvPicPr>
            <a:picLocks noChangeAspect="1" noChangeArrowheads="1"/>
          </p:cNvPicPr>
          <p:nvPr/>
        </p:nvPicPr>
        <p:blipFill>
          <a:blip r:embed="rId5" cstate="print">
            <a:extLst>
              <a:ext uri="{BEBA8EAE-BF5A-486C-A8C5-ECC9F3942E4B}">
                <a14:imgProps xmlns:a14="http://schemas.microsoft.com/office/drawing/2010/main">
                  <a14:imgLayer r:embed="rId6">
                    <a14:imgEffect>
                      <a14:sharpenSoften amount="-4000"/>
                    </a14:imgEffect>
                    <a14:imgEffect>
                      <a14:brightnessContrast bright="-59000" contrast="-68000"/>
                    </a14:imgEffect>
                  </a14:imgLayer>
                </a14:imgProps>
              </a:ext>
            </a:extLst>
          </a:blip>
          <a:srcRect/>
          <a:stretch>
            <a:fillRect/>
          </a:stretch>
        </p:blipFill>
        <p:spPr bwMode="auto">
          <a:xfrm>
            <a:off x="2286000" y="2928938"/>
            <a:ext cx="4724400" cy="3044825"/>
          </a:xfrm>
          <a:prstGeom prst="rect">
            <a:avLst/>
          </a:prstGeom>
          <a:noFill/>
        </p:spPr>
      </p:pic>
      <p:sp>
        <p:nvSpPr>
          <p:cNvPr id="916495" name="Text Box 15"/>
          <p:cNvSpPr txBox="1">
            <a:spLocks noChangeArrowheads="1"/>
          </p:cNvSpPr>
          <p:nvPr/>
        </p:nvSpPr>
        <p:spPr bwMode="auto">
          <a:xfrm>
            <a:off x="3857625" y="2957513"/>
            <a:ext cx="2514600" cy="366712"/>
          </a:xfrm>
          <a:prstGeom prst="rect">
            <a:avLst/>
          </a:prstGeom>
          <a:noFill/>
          <a:ln w="9525">
            <a:noFill/>
            <a:miter lim="800000"/>
            <a:headEnd/>
            <a:tailEnd/>
          </a:ln>
          <a:effectLst/>
        </p:spPr>
        <p:txBody>
          <a:bodyPr>
            <a:spAutoFit/>
          </a:bodyPr>
          <a:lstStyle/>
          <a:p>
            <a:pPr algn="l">
              <a:spcBef>
                <a:spcPct val="50000"/>
              </a:spcBef>
            </a:pPr>
            <a:r>
              <a:rPr lang="en-US" altLang="en-US" sz="2000" dirty="0">
                <a:solidFill>
                  <a:schemeClr val="tx1"/>
                </a:solidFill>
                <a:latin typeface="Times" charset="0"/>
              </a:rPr>
              <a:t>SI Base Units</a:t>
            </a:r>
          </a:p>
        </p:txBody>
      </p:sp>
      <p:sp>
        <p:nvSpPr>
          <p:cNvPr id="916496" name="Text Box 16"/>
          <p:cNvSpPr txBox="1">
            <a:spLocks noChangeArrowheads="1"/>
          </p:cNvSpPr>
          <p:nvPr/>
        </p:nvSpPr>
        <p:spPr bwMode="auto">
          <a:xfrm>
            <a:off x="2286000" y="3276600"/>
            <a:ext cx="1981200" cy="366713"/>
          </a:xfrm>
          <a:prstGeom prst="rect">
            <a:avLst/>
          </a:prstGeom>
          <a:noFill/>
          <a:ln w="9525">
            <a:noFill/>
            <a:miter lim="800000"/>
            <a:headEnd/>
            <a:tailEnd/>
          </a:ln>
          <a:effectLst/>
        </p:spPr>
        <p:txBody>
          <a:bodyPr>
            <a:spAutoFit/>
          </a:bodyPr>
          <a:lstStyle/>
          <a:p>
            <a:pPr algn="l">
              <a:spcBef>
                <a:spcPct val="50000"/>
              </a:spcBef>
            </a:pPr>
            <a:r>
              <a:rPr lang="en-US" altLang="en-US" sz="2000">
                <a:solidFill>
                  <a:schemeClr val="bg2"/>
                </a:solidFill>
                <a:latin typeface="Times" charset="0"/>
              </a:rPr>
              <a:t>Measurement</a:t>
            </a:r>
          </a:p>
        </p:txBody>
      </p:sp>
      <p:sp>
        <p:nvSpPr>
          <p:cNvPr id="916497" name="Text Box 17"/>
          <p:cNvSpPr txBox="1">
            <a:spLocks noChangeArrowheads="1"/>
          </p:cNvSpPr>
          <p:nvPr/>
        </p:nvSpPr>
        <p:spPr bwMode="auto">
          <a:xfrm>
            <a:off x="4572000" y="3290888"/>
            <a:ext cx="914400" cy="366712"/>
          </a:xfrm>
          <a:prstGeom prst="rect">
            <a:avLst/>
          </a:prstGeom>
          <a:noFill/>
          <a:ln w="9525">
            <a:noFill/>
            <a:miter lim="800000"/>
            <a:headEnd/>
            <a:tailEnd/>
          </a:ln>
          <a:effectLst/>
        </p:spPr>
        <p:txBody>
          <a:bodyPr>
            <a:spAutoFit/>
          </a:bodyPr>
          <a:lstStyle/>
          <a:p>
            <a:pPr algn="l">
              <a:spcBef>
                <a:spcPct val="50000"/>
              </a:spcBef>
            </a:pPr>
            <a:r>
              <a:rPr lang="en-US" altLang="en-US" sz="2000">
                <a:solidFill>
                  <a:schemeClr val="bg2"/>
                </a:solidFill>
                <a:latin typeface="Times" charset="0"/>
              </a:rPr>
              <a:t>Unit</a:t>
            </a:r>
          </a:p>
        </p:txBody>
      </p:sp>
      <p:sp>
        <p:nvSpPr>
          <p:cNvPr id="916498" name="Text Box 18"/>
          <p:cNvSpPr txBox="1">
            <a:spLocks noChangeArrowheads="1"/>
          </p:cNvSpPr>
          <p:nvPr/>
        </p:nvSpPr>
        <p:spPr bwMode="auto">
          <a:xfrm>
            <a:off x="5791200" y="3276600"/>
            <a:ext cx="1219200" cy="366713"/>
          </a:xfrm>
          <a:prstGeom prst="rect">
            <a:avLst/>
          </a:prstGeom>
          <a:noFill/>
          <a:ln w="9525">
            <a:noFill/>
            <a:miter lim="800000"/>
            <a:headEnd/>
            <a:tailEnd/>
          </a:ln>
          <a:effectLst/>
        </p:spPr>
        <p:txBody>
          <a:bodyPr>
            <a:spAutoFit/>
          </a:bodyPr>
          <a:lstStyle/>
          <a:p>
            <a:pPr algn="l">
              <a:spcBef>
                <a:spcPct val="50000"/>
              </a:spcBef>
            </a:pPr>
            <a:r>
              <a:rPr lang="en-US" altLang="en-US" sz="2000">
                <a:solidFill>
                  <a:schemeClr val="bg2"/>
                </a:solidFill>
                <a:latin typeface="Times" charset="0"/>
              </a:rPr>
              <a:t>Symbol</a:t>
            </a:r>
          </a:p>
        </p:txBody>
      </p:sp>
      <p:sp>
        <p:nvSpPr>
          <p:cNvPr id="916499" name="Text Box 19"/>
          <p:cNvSpPr txBox="1">
            <a:spLocks noChangeArrowheads="1"/>
          </p:cNvSpPr>
          <p:nvPr/>
        </p:nvSpPr>
        <p:spPr bwMode="auto">
          <a:xfrm>
            <a:off x="2286000" y="3581400"/>
            <a:ext cx="13716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Length</a:t>
            </a:r>
          </a:p>
        </p:txBody>
      </p:sp>
      <p:sp>
        <p:nvSpPr>
          <p:cNvPr id="916500" name="Text Box 20"/>
          <p:cNvSpPr txBox="1">
            <a:spLocks noChangeArrowheads="1"/>
          </p:cNvSpPr>
          <p:nvPr/>
        </p:nvSpPr>
        <p:spPr bwMode="auto">
          <a:xfrm>
            <a:off x="4572000" y="3581400"/>
            <a:ext cx="9144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meter</a:t>
            </a:r>
          </a:p>
        </p:txBody>
      </p:sp>
      <p:sp>
        <p:nvSpPr>
          <p:cNvPr id="916501" name="Text Box 21"/>
          <p:cNvSpPr txBox="1">
            <a:spLocks noChangeArrowheads="1"/>
          </p:cNvSpPr>
          <p:nvPr/>
        </p:nvSpPr>
        <p:spPr bwMode="auto">
          <a:xfrm>
            <a:off x="6096000" y="3581400"/>
            <a:ext cx="9906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m</a:t>
            </a:r>
          </a:p>
        </p:txBody>
      </p:sp>
      <p:sp>
        <p:nvSpPr>
          <p:cNvPr id="916502" name="Text Box 22"/>
          <p:cNvSpPr txBox="1">
            <a:spLocks noChangeArrowheads="1"/>
          </p:cNvSpPr>
          <p:nvPr/>
        </p:nvSpPr>
        <p:spPr bwMode="auto">
          <a:xfrm>
            <a:off x="2286000" y="3900488"/>
            <a:ext cx="19050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Mass</a:t>
            </a:r>
          </a:p>
        </p:txBody>
      </p:sp>
      <p:sp>
        <p:nvSpPr>
          <p:cNvPr id="916503" name="Text Box 23"/>
          <p:cNvSpPr txBox="1">
            <a:spLocks noChangeArrowheads="1"/>
          </p:cNvSpPr>
          <p:nvPr/>
        </p:nvSpPr>
        <p:spPr bwMode="auto">
          <a:xfrm>
            <a:off x="4572000" y="3914775"/>
            <a:ext cx="12954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kilogram</a:t>
            </a:r>
          </a:p>
        </p:txBody>
      </p:sp>
      <p:sp>
        <p:nvSpPr>
          <p:cNvPr id="916504" name="Text Box 24"/>
          <p:cNvSpPr txBox="1">
            <a:spLocks noChangeArrowheads="1"/>
          </p:cNvSpPr>
          <p:nvPr/>
        </p:nvSpPr>
        <p:spPr bwMode="auto">
          <a:xfrm>
            <a:off x="6096000" y="3914775"/>
            <a:ext cx="6858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kg</a:t>
            </a:r>
          </a:p>
        </p:txBody>
      </p:sp>
      <p:sp>
        <p:nvSpPr>
          <p:cNvPr id="916505" name="Text Box 25"/>
          <p:cNvSpPr txBox="1">
            <a:spLocks noChangeArrowheads="1"/>
          </p:cNvSpPr>
          <p:nvPr/>
        </p:nvSpPr>
        <p:spPr bwMode="auto">
          <a:xfrm>
            <a:off x="2286000" y="4267200"/>
            <a:ext cx="19050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Time</a:t>
            </a:r>
          </a:p>
        </p:txBody>
      </p:sp>
      <p:sp>
        <p:nvSpPr>
          <p:cNvPr id="916506" name="Text Box 26"/>
          <p:cNvSpPr txBox="1">
            <a:spLocks noChangeArrowheads="1"/>
          </p:cNvSpPr>
          <p:nvPr/>
        </p:nvSpPr>
        <p:spPr bwMode="auto">
          <a:xfrm>
            <a:off x="4572000" y="4267200"/>
            <a:ext cx="9906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second</a:t>
            </a:r>
          </a:p>
        </p:txBody>
      </p:sp>
      <p:sp>
        <p:nvSpPr>
          <p:cNvPr id="916507" name="Text Box 27"/>
          <p:cNvSpPr txBox="1">
            <a:spLocks noChangeArrowheads="1"/>
          </p:cNvSpPr>
          <p:nvPr/>
        </p:nvSpPr>
        <p:spPr bwMode="auto">
          <a:xfrm>
            <a:off x="6096000" y="4267200"/>
            <a:ext cx="4572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s</a:t>
            </a:r>
          </a:p>
        </p:txBody>
      </p:sp>
      <p:sp>
        <p:nvSpPr>
          <p:cNvPr id="916508" name="Text Box 28"/>
          <p:cNvSpPr txBox="1">
            <a:spLocks noChangeArrowheads="1"/>
          </p:cNvSpPr>
          <p:nvPr/>
        </p:nvSpPr>
        <p:spPr bwMode="auto">
          <a:xfrm>
            <a:off x="2286000" y="4586288"/>
            <a:ext cx="19050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Electric current</a:t>
            </a:r>
          </a:p>
        </p:txBody>
      </p:sp>
      <p:sp>
        <p:nvSpPr>
          <p:cNvPr id="916509" name="Text Box 29"/>
          <p:cNvSpPr txBox="1">
            <a:spLocks noChangeArrowheads="1"/>
          </p:cNvSpPr>
          <p:nvPr/>
        </p:nvSpPr>
        <p:spPr bwMode="auto">
          <a:xfrm>
            <a:off x="4557713" y="4572000"/>
            <a:ext cx="10668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ampere</a:t>
            </a:r>
          </a:p>
        </p:txBody>
      </p:sp>
      <p:sp>
        <p:nvSpPr>
          <p:cNvPr id="916510" name="Text Box 30"/>
          <p:cNvSpPr txBox="1">
            <a:spLocks noChangeArrowheads="1"/>
          </p:cNvSpPr>
          <p:nvPr/>
        </p:nvSpPr>
        <p:spPr bwMode="auto">
          <a:xfrm>
            <a:off x="6096000" y="4572000"/>
            <a:ext cx="6858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A</a:t>
            </a:r>
          </a:p>
        </p:txBody>
      </p:sp>
      <p:sp>
        <p:nvSpPr>
          <p:cNvPr id="916511" name="Text Box 31"/>
          <p:cNvSpPr txBox="1">
            <a:spLocks noChangeArrowheads="1"/>
          </p:cNvSpPr>
          <p:nvPr/>
        </p:nvSpPr>
        <p:spPr bwMode="auto">
          <a:xfrm>
            <a:off x="2286000" y="4905375"/>
            <a:ext cx="19050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Temperature</a:t>
            </a:r>
          </a:p>
        </p:txBody>
      </p:sp>
      <p:sp>
        <p:nvSpPr>
          <p:cNvPr id="916512" name="Text Box 32"/>
          <p:cNvSpPr txBox="1">
            <a:spLocks noChangeArrowheads="1"/>
          </p:cNvSpPr>
          <p:nvPr/>
        </p:nvSpPr>
        <p:spPr bwMode="auto">
          <a:xfrm>
            <a:off x="4572000" y="4905375"/>
            <a:ext cx="9144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kelvin</a:t>
            </a:r>
          </a:p>
        </p:txBody>
      </p:sp>
      <p:sp>
        <p:nvSpPr>
          <p:cNvPr id="916513" name="Text Box 33"/>
          <p:cNvSpPr txBox="1">
            <a:spLocks noChangeArrowheads="1"/>
          </p:cNvSpPr>
          <p:nvPr/>
        </p:nvSpPr>
        <p:spPr bwMode="auto">
          <a:xfrm>
            <a:off x="6096000" y="4924425"/>
            <a:ext cx="533400" cy="366713"/>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K</a:t>
            </a:r>
          </a:p>
        </p:txBody>
      </p:sp>
      <p:sp>
        <p:nvSpPr>
          <p:cNvPr id="916514" name="Text Box 34"/>
          <p:cNvSpPr txBox="1">
            <a:spLocks noChangeArrowheads="1"/>
          </p:cNvSpPr>
          <p:nvPr/>
        </p:nvSpPr>
        <p:spPr bwMode="auto">
          <a:xfrm>
            <a:off x="2286000" y="5243513"/>
            <a:ext cx="25146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Amount of substance</a:t>
            </a:r>
          </a:p>
        </p:txBody>
      </p:sp>
      <p:sp>
        <p:nvSpPr>
          <p:cNvPr id="916515" name="Text Box 35"/>
          <p:cNvSpPr txBox="1">
            <a:spLocks noChangeArrowheads="1"/>
          </p:cNvSpPr>
          <p:nvPr/>
        </p:nvSpPr>
        <p:spPr bwMode="auto">
          <a:xfrm>
            <a:off x="4572000" y="5243513"/>
            <a:ext cx="8382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mole</a:t>
            </a:r>
          </a:p>
        </p:txBody>
      </p:sp>
      <p:sp>
        <p:nvSpPr>
          <p:cNvPr id="916516" name="Text Box 36"/>
          <p:cNvSpPr txBox="1">
            <a:spLocks noChangeArrowheads="1"/>
          </p:cNvSpPr>
          <p:nvPr/>
        </p:nvSpPr>
        <p:spPr bwMode="auto">
          <a:xfrm>
            <a:off x="6096000" y="5243513"/>
            <a:ext cx="6858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mol</a:t>
            </a:r>
          </a:p>
        </p:txBody>
      </p:sp>
      <p:sp>
        <p:nvSpPr>
          <p:cNvPr id="916517" name="Text Box 37"/>
          <p:cNvSpPr txBox="1">
            <a:spLocks noChangeArrowheads="1"/>
          </p:cNvSpPr>
          <p:nvPr/>
        </p:nvSpPr>
        <p:spPr bwMode="auto">
          <a:xfrm>
            <a:off x="2286000" y="5548313"/>
            <a:ext cx="20574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Intensity of light</a:t>
            </a:r>
          </a:p>
        </p:txBody>
      </p:sp>
      <p:sp>
        <p:nvSpPr>
          <p:cNvPr id="916518" name="Text Box 38"/>
          <p:cNvSpPr txBox="1">
            <a:spLocks noChangeArrowheads="1"/>
          </p:cNvSpPr>
          <p:nvPr/>
        </p:nvSpPr>
        <p:spPr bwMode="auto">
          <a:xfrm>
            <a:off x="4572000" y="5548313"/>
            <a:ext cx="10668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candela</a:t>
            </a:r>
          </a:p>
        </p:txBody>
      </p:sp>
      <p:sp>
        <p:nvSpPr>
          <p:cNvPr id="916519" name="Text Box 39"/>
          <p:cNvSpPr txBox="1">
            <a:spLocks noChangeArrowheads="1"/>
          </p:cNvSpPr>
          <p:nvPr/>
        </p:nvSpPr>
        <p:spPr bwMode="auto">
          <a:xfrm>
            <a:off x="6096000" y="5548313"/>
            <a:ext cx="457200" cy="366712"/>
          </a:xfrm>
          <a:prstGeom prst="rect">
            <a:avLst/>
          </a:prstGeom>
          <a:noFill/>
          <a:ln w="9525">
            <a:noFill/>
            <a:miter lim="800000"/>
            <a:headEnd/>
            <a:tailEnd/>
          </a:ln>
          <a:effectLst/>
        </p:spPr>
        <p:txBody>
          <a:bodyPr>
            <a:spAutoFit/>
          </a:bodyPr>
          <a:lstStyle/>
          <a:p>
            <a:pPr algn="l">
              <a:spcBef>
                <a:spcPct val="50000"/>
              </a:spcBef>
            </a:pPr>
            <a:r>
              <a:rPr lang="en-US" altLang="en-US" sz="2000" b="0">
                <a:solidFill>
                  <a:schemeClr val="bg2"/>
                </a:solidFill>
                <a:latin typeface="Times" charset="0"/>
              </a:rPr>
              <a:t>cd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16483"/>
                                        </p:tgtEl>
                                        <p:attrNameLst>
                                          <p:attrName>style.visibility</p:attrName>
                                        </p:attrNameLst>
                                      </p:cBhvr>
                                      <p:to>
                                        <p:strVal val="visible"/>
                                      </p:to>
                                    </p:set>
                                    <p:animEffect transition="in" filter="box(out)">
                                      <p:cBhvr>
                                        <p:cTn id="7" dur="500"/>
                                        <p:tgtEl>
                                          <p:spTgt spid="91648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16494"/>
                                        </p:tgtEl>
                                        <p:attrNameLst>
                                          <p:attrName>style.visibility</p:attrName>
                                        </p:attrNameLst>
                                      </p:cBhvr>
                                      <p:to>
                                        <p:strVal val="visible"/>
                                      </p:to>
                                    </p:set>
                                    <p:animEffect transition="in" filter="box(out)">
                                      <p:cBhvr>
                                        <p:cTn id="11" dur="500"/>
                                        <p:tgtEl>
                                          <p:spTgt spid="916494"/>
                                        </p:tgtEl>
                                      </p:cBhvr>
                                    </p:animEffect>
                                  </p:childTnLst>
                                </p:cTn>
                              </p:par>
                            </p:childTnLst>
                          </p:cTn>
                        </p:par>
                        <p:par>
                          <p:cTn id="12" fill="hold">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916495"/>
                                        </p:tgtEl>
                                        <p:attrNameLst>
                                          <p:attrName>style.visibility</p:attrName>
                                        </p:attrNameLst>
                                      </p:cBhvr>
                                      <p:to>
                                        <p:strVal val="visible"/>
                                      </p:to>
                                    </p:set>
                                    <p:animEffect transition="in" filter="box(out)">
                                      <p:cBhvr>
                                        <p:cTn id="15" dur="500"/>
                                        <p:tgtEl>
                                          <p:spTgt spid="916495"/>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32" fill="hold" grpId="0" nodeType="clickEffect">
                                  <p:stCondLst>
                                    <p:cond delay="0"/>
                                  </p:stCondLst>
                                  <p:childTnLst>
                                    <p:set>
                                      <p:cBhvr>
                                        <p:cTn id="19" dur="1" fill="hold">
                                          <p:stCondLst>
                                            <p:cond delay="0"/>
                                          </p:stCondLst>
                                        </p:cTn>
                                        <p:tgtEl>
                                          <p:spTgt spid="916496"/>
                                        </p:tgtEl>
                                        <p:attrNameLst>
                                          <p:attrName>style.visibility</p:attrName>
                                        </p:attrNameLst>
                                      </p:cBhvr>
                                      <p:to>
                                        <p:strVal val="visible"/>
                                      </p:to>
                                    </p:set>
                                    <p:animEffect transition="in" filter="box(out)">
                                      <p:cBhvr>
                                        <p:cTn id="20" dur="500"/>
                                        <p:tgtEl>
                                          <p:spTgt spid="916496"/>
                                        </p:tgtEl>
                                      </p:cBhvr>
                                    </p:animEffect>
                                  </p:childTnLst>
                                </p:cTn>
                              </p:par>
                            </p:childTnLst>
                          </p:cTn>
                        </p:par>
                        <p:par>
                          <p:cTn id="21" fill="hold">
                            <p:stCondLst>
                              <p:cond delay="500"/>
                            </p:stCondLst>
                            <p:childTnLst>
                              <p:par>
                                <p:cTn id="22" presetID="4" presetClass="entr" presetSubtype="32" fill="hold" grpId="0" nodeType="afterEffect">
                                  <p:stCondLst>
                                    <p:cond delay="0"/>
                                  </p:stCondLst>
                                  <p:childTnLst>
                                    <p:set>
                                      <p:cBhvr>
                                        <p:cTn id="23" dur="1" fill="hold">
                                          <p:stCondLst>
                                            <p:cond delay="0"/>
                                          </p:stCondLst>
                                        </p:cTn>
                                        <p:tgtEl>
                                          <p:spTgt spid="916497"/>
                                        </p:tgtEl>
                                        <p:attrNameLst>
                                          <p:attrName>style.visibility</p:attrName>
                                        </p:attrNameLst>
                                      </p:cBhvr>
                                      <p:to>
                                        <p:strVal val="visible"/>
                                      </p:to>
                                    </p:set>
                                    <p:animEffect transition="in" filter="box(out)">
                                      <p:cBhvr>
                                        <p:cTn id="24" dur="500"/>
                                        <p:tgtEl>
                                          <p:spTgt spid="916497"/>
                                        </p:tgtEl>
                                      </p:cBhvr>
                                    </p:animEffect>
                                  </p:childTnLst>
                                </p:cTn>
                              </p:par>
                            </p:childTnLst>
                          </p:cTn>
                        </p:par>
                        <p:par>
                          <p:cTn id="25" fill="hold">
                            <p:stCondLst>
                              <p:cond delay="1000"/>
                            </p:stCondLst>
                            <p:childTnLst>
                              <p:par>
                                <p:cTn id="26" presetID="4" presetClass="entr" presetSubtype="32" fill="hold" grpId="0" nodeType="afterEffect">
                                  <p:stCondLst>
                                    <p:cond delay="0"/>
                                  </p:stCondLst>
                                  <p:childTnLst>
                                    <p:set>
                                      <p:cBhvr>
                                        <p:cTn id="27" dur="1" fill="hold">
                                          <p:stCondLst>
                                            <p:cond delay="0"/>
                                          </p:stCondLst>
                                        </p:cTn>
                                        <p:tgtEl>
                                          <p:spTgt spid="916498"/>
                                        </p:tgtEl>
                                        <p:attrNameLst>
                                          <p:attrName>style.visibility</p:attrName>
                                        </p:attrNameLst>
                                      </p:cBhvr>
                                      <p:to>
                                        <p:strVal val="visible"/>
                                      </p:to>
                                    </p:set>
                                    <p:animEffect transition="in" filter="box(out)">
                                      <p:cBhvr>
                                        <p:cTn id="28" dur="500"/>
                                        <p:tgtEl>
                                          <p:spTgt spid="916498"/>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32" fill="hold" grpId="0" nodeType="clickEffect">
                                  <p:stCondLst>
                                    <p:cond delay="0"/>
                                  </p:stCondLst>
                                  <p:childTnLst>
                                    <p:set>
                                      <p:cBhvr>
                                        <p:cTn id="32" dur="1" fill="hold">
                                          <p:stCondLst>
                                            <p:cond delay="0"/>
                                          </p:stCondLst>
                                        </p:cTn>
                                        <p:tgtEl>
                                          <p:spTgt spid="916499"/>
                                        </p:tgtEl>
                                        <p:attrNameLst>
                                          <p:attrName>style.visibility</p:attrName>
                                        </p:attrNameLst>
                                      </p:cBhvr>
                                      <p:to>
                                        <p:strVal val="visible"/>
                                      </p:to>
                                    </p:set>
                                    <p:animEffect transition="in" filter="box(out)">
                                      <p:cBhvr>
                                        <p:cTn id="33" dur="500"/>
                                        <p:tgtEl>
                                          <p:spTgt spid="916499"/>
                                        </p:tgtEl>
                                      </p:cBhvr>
                                    </p:animEffect>
                                  </p:childTnLst>
                                </p:cTn>
                              </p:par>
                            </p:childTnLst>
                          </p:cTn>
                        </p:par>
                        <p:par>
                          <p:cTn id="34" fill="hold">
                            <p:stCondLst>
                              <p:cond delay="500"/>
                            </p:stCondLst>
                            <p:childTnLst>
                              <p:par>
                                <p:cTn id="35" presetID="4" presetClass="entr" presetSubtype="32" fill="hold" grpId="0" nodeType="afterEffect">
                                  <p:stCondLst>
                                    <p:cond delay="0"/>
                                  </p:stCondLst>
                                  <p:childTnLst>
                                    <p:set>
                                      <p:cBhvr>
                                        <p:cTn id="36" dur="1" fill="hold">
                                          <p:stCondLst>
                                            <p:cond delay="0"/>
                                          </p:stCondLst>
                                        </p:cTn>
                                        <p:tgtEl>
                                          <p:spTgt spid="916500"/>
                                        </p:tgtEl>
                                        <p:attrNameLst>
                                          <p:attrName>style.visibility</p:attrName>
                                        </p:attrNameLst>
                                      </p:cBhvr>
                                      <p:to>
                                        <p:strVal val="visible"/>
                                      </p:to>
                                    </p:set>
                                    <p:animEffect transition="in" filter="box(out)">
                                      <p:cBhvr>
                                        <p:cTn id="37" dur="500"/>
                                        <p:tgtEl>
                                          <p:spTgt spid="916500"/>
                                        </p:tgtEl>
                                      </p:cBhvr>
                                    </p:animEffect>
                                  </p:childTnLst>
                                </p:cTn>
                              </p:par>
                            </p:childTnLst>
                          </p:cTn>
                        </p:par>
                        <p:par>
                          <p:cTn id="38" fill="hold">
                            <p:stCondLst>
                              <p:cond delay="1000"/>
                            </p:stCondLst>
                            <p:childTnLst>
                              <p:par>
                                <p:cTn id="39" presetID="4" presetClass="entr" presetSubtype="32" fill="hold" grpId="0" nodeType="afterEffect">
                                  <p:stCondLst>
                                    <p:cond delay="0"/>
                                  </p:stCondLst>
                                  <p:childTnLst>
                                    <p:set>
                                      <p:cBhvr>
                                        <p:cTn id="40" dur="1" fill="hold">
                                          <p:stCondLst>
                                            <p:cond delay="0"/>
                                          </p:stCondLst>
                                        </p:cTn>
                                        <p:tgtEl>
                                          <p:spTgt spid="916501"/>
                                        </p:tgtEl>
                                        <p:attrNameLst>
                                          <p:attrName>style.visibility</p:attrName>
                                        </p:attrNameLst>
                                      </p:cBhvr>
                                      <p:to>
                                        <p:strVal val="visible"/>
                                      </p:to>
                                    </p:set>
                                    <p:animEffect transition="in" filter="box(out)">
                                      <p:cBhvr>
                                        <p:cTn id="41" dur="500"/>
                                        <p:tgtEl>
                                          <p:spTgt spid="916501"/>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32" fill="hold" grpId="0" nodeType="clickEffect">
                                  <p:stCondLst>
                                    <p:cond delay="0"/>
                                  </p:stCondLst>
                                  <p:childTnLst>
                                    <p:set>
                                      <p:cBhvr>
                                        <p:cTn id="45" dur="1" fill="hold">
                                          <p:stCondLst>
                                            <p:cond delay="0"/>
                                          </p:stCondLst>
                                        </p:cTn>
                                        <p:tgtEl>
                                          <p:spTgt spid="916502"/>
                                        </p:tgtEl>
                                        <p:attrNameLst>
                                          <p:attrName>style.visibility</p:attrName>
                                        </p:attrNameLst>
                                      </p:cBhvr>
                                      <p:to>
                                        <p:strVal val="visible"/>
                                      </p:to>
                                    </p:set>
                                    <p:animEffect transition="in" filter="box(out)">
                                      <p:cBhvr>
                                        <p:cTn id="46" dur="500"/>
                                        <p:tgtEl>
                                          <p:spTgt spid="916502"/>
                                        </p:tgtEl>
                                      </p:cBhvr>
                                    </p:animEffect>
                                  </p:childTnLst>
                                </p:cTn>
                              </p:par>
                            </p:childTnLst>
                          </p:cTn>
                        </p:par>
                        <p:par>
                          <p:cTn id="47" fill="hold">
                            <p:stCondLst>
                              <p:cond delay="500"/>
                            </p:stCondLst>
                            <p:childTnLst>
                              <p:par>
                                <p:cTn id="48" presetID="4" presetClass="entr" presetSubtype="32" fill="hold" grpId="0" nodeType="afterEffect">
                                  <p:stCondLst>
                                    <p:cond delay="0"/>
                                  </p:stCondLst>
                                  <p:childTnLst>
                                    <p:set>
                                      <p:cBhvr>
                                        <p:cTn id="49" dur="1" fill="hold">
                                          <p:stCondLst>
                                            <p:cond delay="0"/>
                                          </p:stCondLst>
                                        </p:cTn>
                                        <p:tgtEl>
                                          <p:spTgt spid="916503"/>
                                        </p:tgtEl>
                                        <p:attrNameLst>
                                          <p:attrName>style.visibility</p:attrName>
                                        </p:attrNameLst>
                                      </p:cBhvr>
                                      <p:to>
                                        <p:strVal val="visible"/>
                                      </p:to>
                                    </p:set>
                                    <p:animEffect transition="in" filter="box(out)">
                                      <p:cBhvr>
                                        <p:cTn id="50" dur="500"/>
                                        <p:tgtEl>
                                          <p:spTgt spid="916503"/>
                                        </p:tgtEl>
                                      </p:cBhvr>
                                    </p:animEffect>
                                  </p:childTnLst>
                                </p:cTn>
                              </p:par>
                            </p:childTnLst>
                          </p:cTn>
                        </p:par>
                        <p:par>
                          <p:cTn id="51" fill="hold">
                            <p:stCondLst>
                              <p:cond delay="1000"/>
                            </p:stCondLst>
                            <p:childTnLst>
                              <p:par>
                                <p:cTn id="52" presetID="4" presetClass="entr" presetSubtype="32" fill="hold" grpId="0" nodeType="afterEffect">
                                  <p:stCondLst>
                                    <p:cond delay="0"/>
                                  </p:stCondLst>
                                  <p:childTnLst>
                                    <p:set>
                                      <p:cBhvr>
                                        <p:cTn id="53" dur="1" fill="hold">
                                          <p:stCondLst>
                                            <p:cond delay="0"/>
                                          </p:stCondLst>
                                        </p:cTn>
                                        <p:tgtEl>
                                          <p:spTgt spid="916504"/>
                                        </p:tgtEl>
                                        <p:attrNameLst>
                                          <p:attrName>style.visibility</p:attrName>
                                        </p:attrNameLst>
                                      </p:cBhvr>
                                      <p:to>
                                        <p:strVal val="visible"/>
                                      </p:to>
                                    </p:set>
                                    <p:animEffect transition="in" filter="box(out)">
                                      <p:cBhvr>
                                        <p:cTn id="54" dur="500"/>
                                        <p:tgtEl>
                                          <p:spTgt spid="916504"/>
                                        </p:tgtEl>
                                      </p:cBhvr>
                                    </p:animEffect>
                                  </p:childTnLst>
                                </p:cTn>
                              </p:par>
                            </p:childTnLst>
                          </p:cTn>
                        </p:par>
                      </p:childTnLst>
                    </p:cTn>
                  </p:par>
                  <p:par>
                    <p:cTn id="55" fill="hold">
                      <p:stCondLst>
                        <p:cond delay="indefinite"/>
                      </p:stCondLst>
                      <p:childTnLst>
                        <p:par>
                          <p:cTn id="56" fill="hold">
                            <p:stCondLst>
                              <p:cond delay="0"/>
                            </p:stCondLst>
                            <p:childTnLst>
                              <p:par>
                                <p:cTn id="57" presetID="4" presetClass="entr" presetSubtype="32" fill="hold" grpId="0" nodeType="clickEffect">
                                  <p:stCondLst>
                                    <p:cond delay="0"/>
                                  </p:stCondLst>
                                  <p:childTnLst>
                                    <p:set>
                                      <p:cBhvr>
                                        <p:cTn id="58" dur="1" fill="hold">
                                          <p:stCondLst>
                                            <p:cond delay="0"/>
                                          </p:stCondLst>
                                        </p:cTn>
                                        <p:tgtEl>
                                          <p:spTgt spid="916505"/>
                                        </p:tgtEl>
                                        <p:attrNameLst>
                                          <p:attrName>style.visibility</p:attrName>
                                        </p:attrNameLst>
                                      </p:cBhvr>
                                      <p:to>
                                        <p:strVal val="visible"/>
                                      </p:to>
                                    </p:set>
                                    <p:animEffect transition="in" filter="box(out)">
                                      <p:cBhvr>
                                        <p:cTn id="59" dur="500"/>
                                        <p:tgtEl>
                                          <p:spTgt spid="916505"/>
                                        </p:tgtEl>
                                      </p:cBhvr>
                                    </p:animEffect>
                                  </p:childTnLst>
                                </p:cTn>
                              </p:par>
                            </p:childTnLst>
                          </p:cTn>
                        </p:par>
                        <p:par>
                          <p:cTn id="60" fill="hold">
                            <p:stCondLst>
                              <p:cond delay="500"/>
                            </p:stCondLst>
                            <p:childTnLst>
                              <p:par>
                                <p:cTn id="61" presetID="4" presetClass="entr" presetSubtype="32" fill="hold" grpId="0" nodeType="afterEffect">
                                  <p:stCondLst>
                                    <p:cond delay="0"/>
                                  </p:stCondLst>
                                  <p:childTnLst>
                                    <p:set>
                                      <p:cBhvr>
                                        <p:cTn id="62" dur="1" fill="hold">
                                          <p:stCondLst>
                                            <p:cond delay="0"/>
                                          </p:stCondLst>
                                        </p:cTn>
                                        <p:tgtEl>
                                          <p:spTgt spid="916506"/>
                                        </p:tgtEl>
                                        <p:attrNameLst>
                                          <p:attrName>style.visibility</p:attrName>
                                        </p:attrNameLst>
                                      </p:cBhvr>
                                      <p:to>
                                        <p:strVal val="visible"/>
                                      </p:to>
                                    </p:set>
                                    <p:animEffect transition="in" filter="box(out)">
                                      <p:cBhvr>
                                        <p:cTn id="63" dur="500"/>
                                        <p:tgtEl>
                                          <p:spTgt spid="916506"/>
                                        </p:tgtEl>
                                      </p:cBhvr>
                                    </p:animEffect>
                                  </p:childTnLst>
                                </p:cTn>
                              </p:par>
                            </p:childTnLst>
                          </p:cTn>
                        </p:par>
                        <p:par>
                          <p:cTn id="64" fill="hold">
                            <p:stCondLst>
                              <p:cond delay="1000"/>
                            </p:stCondLst>
                            <p:childTnLst>
                              <p:par>
                                <p:cTn id="65" presetID="4" presetClass="entr" presetSubtype="32" fill="hold" grpId="0" nodeType="afterEffect">
                                  <p:stCondLst>
                                    <p:cond delay="0"/>
                                  </p:stCondLst>
                                  <p:childTnLst>
                                    <p:set>
                                      <p:cBhvr>
                                        <p:cTn id="66" dur="1" fill="hold">
                                          <p:stCondLst>
                                            <p:cond delay="0"/>
                                          </p:stCondLst>
                                        </p:cTn>
                                        <p:tgtEl>
                                          <p:spTgt spid="916507"/>
                                        </p:tgtEl>
                                        <p:attrNameLst>
                                          <p:attrName>style.visibility</p:attrName>
                                        </p:attrNameLst>
                                      </p:cBhvr>
                                      <p:to>
                                        <p:strVal val="visible"/>
                                      </p:to>
                                    </p:set>
                                    <p:animEffect transition="in" filter="box(out)">
                                      <p:cBhvr>
                                        <p:cTn id="67" dur="500"/>
                                        <p:tgtEl>
                                          <p:spTgt spid="916507"/>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32" fill="hold" grpId="0" nodeType="clickEffect">
                                  <p:stCondLst>
                                    <p:cond delay="0"/>
                                  </p:stCondLst>
                                  <p:childTnLst>
                                    <p:set>
                                      <p:cBhvr>
                                        <p:cTn id="71" dur="1" fill="hold">
                                          <p:stCondLst>
                                            <p:cond delay="0"/>
                                          </p:stCondLst>
                                        </p:cTn>
                                        <p:tgtEl>
                                          <p:spTgt spid="916508"/>
                                        </p:tgtEl>
                                        <p:attrNameLst>
                                          <p:attrName>style.visibility</p:attrName>
                                        </p:attrNameLst>
                                      </p:cBhvr>
                                      <p:to>
                                        <p:strVal val="visible"/>
                                      </p:to>
                                    </p:set>
                                    <p:animEffect transition="in" filter="box(out)">
                                      <p:cBhvr>
                                        <p:cTn id="72" dur="500"/>
                                        <p:tgtEl>
                                          <p:spTgt spid="916508"/>
                                        </p:tgtEl>
                                      </p:cBhvr>
                                    </p:animEffect>
                                  </p:childTnLst>
                                </p:cTn>
                              </p:par>
                            </p:childTnLst>
                          </p:cTn>
                        </p:par>
                        <p:par>
                          <p:cTn id="73" fill="hold">
                            <p:stCondLst>
                              <p:cond delay="500"/>
                            </p:stCondLst>
                            <p:childTnLst>
                              <p:par>
                                <p:cTn id="74" presetID="4" presetClass="entr" presetSubtype="32" fill="hold" grpId="0" nodeType="afterEffect">
                                  <p:stCondLst>
                                    <p:cond delay="0"/>
                                  </p:stCondLst>
                                  <p:childTnLst>
                                    <p:set>
                                      <p:cBhvr>
                                        <p:cTn id="75" dur="1" fill="hold">
                                          <p:stCondLst>
                                            <p:cond delay="0"/>
                                          </p:stCondLst>
                                        </p:cTn>
                                        <p:tgtEl>
                                          <p:spTgt spid="916509"/>
                                        </p:tgtEl>
                                        <p:attrNameLst>
                                          <p:attrName>style.visibility</p:attrName>
                                        </p:attrNameLst>
                                      </p:cBhvr>
                                      <p:to>
                                        <p:strVal val="visible"/>
                                      </p:to>
                                    </p:set>
                                    <p:animEffect transition="in" filter="box(out)">
                                      <p:cBhvr>
                                        <p:cTn id="76" dur="500"/>
                                        <p:tgtEl>
                                          <p:spTgt spid="916509"/>
                                        </p:tgtEl>
                                      </p:cBhvr>
                                    </p:animEffect>
                                  </p:childTnLst>
                                </p:cTn>
                              </p:par>
                            </p:childTnLst>
                          </p:cTn>
                        </p:par>
                        <p:par>
                          <p:cTn id="77" fill="hold">
                            <p:stCondLst>
                              <p:cond delay="1000"/>
                            </p:stCondLst>
                            <p:childTnLst>
                              <p:par>
                                <p:cTn id="78" presetID="4" presetClass="entr" presetSubtype="32" fill="hold" grpId="0" nodeType="afterEffect">
                                  <p:stCondLst>
                                    <p:cond delay="0"/>
                                  </p:stCondLst>
                                  <p:childTnLst>
                                    <p:set>
                                      <p:cBhvr>
                                        <p:cTn id="79" dur="1" fill="hold">
                                          <p:stCondLst>
                                            <p:cond delay="0"/>
                                          </p:stCondLst>
                                        </p:cTn>
                                        <p:tgtEl>
                                          <p:spTgt spid="916510"/>
                                        </p:tgtEl>
                                        <p:attrNameLst>
                                          <p:attrName>style.visibility</p:attrName>
                                        </p:attrNameLst>
                                      </p:cBhvr>
                                      <p:to>
                                        <p:strVal val="visible"/>
                                      </p:to>
                                    </p:set>
                                    <p:animEffect transition="in" filter="box(out)">
                                      <p:cBhvr>
                                        <p:cTn id="80" dur="500"/>
                                        <p:tgtEl>
                                          <p:spTgt spid="916510"/>
                                        </p:tgtEl>
                                      </p:cBhvr>
                                    </p:animEffect>
                                  </p:childTnLst>
                                </p:cTn>
                              </p:par>
                            </p:childTnLst>
                          </p:cTn>
                        </p:par>
                      </p:childTnLst>
                    </p:cTn>
                  </p:par>
                  <p:par>
                    <p:cTn id="81" fill="hold">
                      <p:stCondLst>
                        <p:cond delay="indefinite"/>
                      </p:stCondLst>
                      <p:childTnLst>
                        <p:par>
                          <p:cTn id="82" fill="hold">
                            <p:stCondLst>
                              <p:cond delay="0"/>
                            </p:stCondLst>
                            <p:childTnLst>
                              <p:par>
                                <p:cTn id="83" presetID="4" presetClass="entr" presetSubtype="32" fill="hold" grpId="0" nodeType="clickEffect">
                                  <p:stCondLst>
                                    <p:cond delay="0"/>
                                  </p:stCondLst>
                                  <p:childTnLst>
                                    <p:set>
                                      <p:cBhvr>
                                        <p:cTn id="84" dur="1" fill="hold">
                                          <p:stCondLst>
                                            <p:cond delay="0"/>
                                          </p:stCondLst>
                                        </p:cTn>
                                        <p:tgtEl>
                                          <p:spTgt spid="916511"/>
                                        </p:tgtEl>
                                        <p:attrNameLst>
                                          <p:attrName>style.visibility</p:attrName>
                                        </p:attrNameLst>
                                      </p:cBhvr>
                                      <p:to>
                                        <p:strVal val="visible"/>
                                      </p:to>
                                    </p:set>
                                    <p:animEffect transition="in" filter="box(out)">
                                      <p:cBhvr>
                                        <p:cTn id="85" dur="500"/>
                                        <p:tgtEl>
                                          <p:spTgt spid="916511"/>
                                        </p:tgtEl>
                                      </p:cBhvr>
                                    </p:animEffect>
                                  </p:childTnLst>
                                </p:cTn>
                              </p:par>
                            </p:childTnLst>
                          </p:cTn>
                        </p:par>
                        <p:par>
                          <p:cTn id="86" fill="hold">
                            <p:stCondLst>
                              <p:cond delay="500"/>
                            </p:stCondLst>
                            <p:childTnLst>
                              <p:par>
                                <p:cTn id="87" presetID="4" presetClass="entr" presetSubtype="32" fill="hold" grpId="0" nodeType="afterEffect">
                                  <p:stCondLst>
                                    <p:cond delay="0"/>
                                  </p:stCondLst>
                                  <p:childTnLst>
                                    <p:set>
                                      <p:cBhvr>
                                        <p:cTn id="88" dur="1" fill="hold">
                                          <p:stCondLst>
                                            <p:cond delay="0"/>
                                          </p:stCondLst>
                                        </p:cTn>
                                        <p:tgtEl>
                                          <p:spTgt spid="916512"/>
                                        </p:tgtEl>
                                        <p:attrNameLst>
                                          <p:attrName>style.visibility</p:attrName>
                                        </p:attrNameLst>
                                      </p:cBhvr>
                                      <p:to>
                                        <p:strVal val="visible"/>
                                      </p:to>
                                    </p:set>
                                    <p:animEffect transition="in" filter="box(out)">
                                      <p:cBhvr>
                                        <p:cTn id="89" dur="500"/>
                                        <p:tgtEl>
                                          <p:spTgt spid="916512"/>
                                        </p:tgtEl>
                                      </p:cBhvr>
                                    </p:animEffect>
                                  </p:childTnLst>
                                </p:cTn>
                              </p:par>
                            </p:childTnLst>
                          </p:cTn>
                        </p:par>
                        <p:par>
                          <p:cTn id="90" fill="hold">
                            <p:stCondLst>
                              <p:cond delay="1000"/>
                            </p:stCondLst>
                            <p:childTnLst>
                              <p:par>
                                <p:cTn id="91" presetID="4" presetClass="entr" presetSubtype="32" fill="hold" grpId="0" nodeType="afterEffect">
                                  <p:stCondLst>
                                    <p:cond delay="0"/>
                                  </p:stCondLst>
                                  <p:childTnLst>
                                    <p:set>
                                      <p:cBhvr>
                                        <p:cTn id="92" dur="1" fill="hold">
                                          <p:stCondLst>
                                            <p:cond delay="0"/>
                                          </p:stCondLst>
                                        </p:cTn>
                                        <p:tgtEl>
                                          <p:spTgt spid="916513"/>
                                        </p:tgtEl>
                                        <p:attrNameLst>
                                          <p:attrName>style.visibility</p:attrName>
                                        </p:attrNameLst>
                                      </p:cBhvr>
                                      <p:to>
                                        <p:strVal val="visible"/>
                                      </p:to>
                                    </p:set>
                                    <p:animEffect transition="in" filter="box(out)">
                                      <p:cBhvr>
                                        <p:cTn id="93" dur="500"/>
                                        <p:tgtEl>
                                          <p:spTgt spid="916513"/>
                                        </p:tgtEl>
                                      </p:cBhvr>
                                    </p:animEffect>
                                  </p:childTnLst>
                                </p:cTn>
                              </p:par>
                            </p:childTnLst>
                          </p:cTn>
                        </p:par>
                      </p:childTnLst>
                    </p:cTn>
                  </p:par>
                  <p:par>
                    <p:cTn id="94" fill="hold">
                      <p:stCondLst>
                        <p:cond delay="indefinite"/>
                      </p:stCondLst>
                      <p:childTnLst>
                        <p:par>
                          <p:cTn id="95" fill="hold">
                            <p:stCondLst>
                              <p:cond delay="0"/>
                            </p:stCondLst>
                            <p:childTnLst>
                              <p:par>
                                <p:cTn id="96" presetID="4" presetClass="entr" presetSubtype="32" fill="hold" grpId="0" nodeType="clickEffect">
                                  <p:stCondLst>
                                    <p:cond delay="0"/>
                                  </p:stCondLst>
                                  <p:childTnLst>
                                    <p:set>
                                      <p:cBhvr>
                                        <p:cTn id="97" dur="1" fill="hold">
                                          <p:stCondLst>
                                            <p:cond delay="0"/>
                                          </p:stCondLst>
                                        </p:cTn>
                                        <p:tgtEl>
                                          <p:spTgt spid="916514"/>
                                        </p:tgtEl>
                                        <p:attrNameLst>
                                          <p:attrName>style.visibility</p:attrName>
                                        </p:attrNameLst>
                                      </p:cBhvr>
                                      <p:to>
                                        <p:strVal val="visible"/>
                                      </p:to>
                                    </p:set>
                                    <p:animEffect transition="in" filter="box(out)">
                                      <p:cBhvr>
                                        <p:cTn id="98" dur="500"/>
                                        <p:tgtEl>
                                          <p:spTgt spid="916514"/>
                                        </p:tgtEl>
                                      </p:cBhvr>
                                    </p:animEffect>
                                  </p:childTnLst>
                                </p:cTn>
                              </p:par>
                            </p:childTnLst>
                          </p:cTn>
                        </p:par>
                        <p:par>
                          <p:cTn id="99" fill="hold">
                            <p:stCondLst>
                              <p:cond delay="500"/>
                            </p:stCondLst>
                            <p:childTnLst>
                              <p:par>
                                <p:cTn id="100" presetID="4" presetClass="entr" presetSubtype="32" fill="hold" grpId="0" nodeType="afterEffect">
                                  <p:stCondLst>
                                    <p:cond delay="0"/>
                                  </p:stCondLst>
                                  <p:childTnLst>
                                    <p:set>
                                      <p:cBhvr>
                                        <p:cTn id="101" dur="1" fill="hold">
                                          <p:stCondLst>
                                            <p:cond delay="0"/>
                                          </p:stCondLst>
                                        </p:cTn>
                                        <p:tgtEl>
                                          <p:spTgt spid="916515"/>
                                        </p:tgtEl>
                                        <p:attrNameLst>
                                          <p:attrName>style.visibility</p:attrName>
                                        </p:attrNameLst>
                                      </p:cBhvr>
                                      <p:to>
                                        <p:strVal val="visible"/>
                                      </p:to>
                                    </p:set>
                                    <p:animEffect transition="in" filter="box(out)">
                                      <p:cBhvr>
                                        <p:cTn id="102" dur="500"/>
                                        <p:tgtEl>
                                          <p:spTgt spid="916515"/>
                                        </p:tgtEl>
                                      </p:cBhvr>
                                    </p:animEffect>
                                  </p:childTnLst>
                                </p:cTn>
                              </p:par>
                            </p:childTnLst>
                          </p:cTn>
                        </p:par>
                        <p:par>
                          <p:cTn id="103" fill="hold">
                            <p:stCondLst>
                              <p:cond delay="1000"/>
                            </p:stCondLst>
                            <p:childTnLst>
                              <p:par>
                                <p:cTn id="104" presetID="4" presetClass="entr" presetSubtype="32" fill="hold" grpId="0" nodeType="afterEffect">
                                  <p:stCondLst>
                                    <p:cond delay="0"/>
                                  </p:stCondLst>
                                  <p:childTnLst>
                                    <p:set>
                                      <p:cBhvr>
                                        <p:cTn id="105" dur="1" fill="hold">
                                          <p:stCondLst>
                                            <p:cond delay="0"/>
                                          </p:stCondLst>
                                        </p:cTn>
                                        <p:tgtEl>
                                          <p:spTgt spid="916516"/>
                                        </p:tgtEl>
                                        <p:attrNameLst>
                                          <p:attrName>style.visibility</p:attrName>
                                        </p:attrNameLst>
                                      </p:cBhvr>
                                      <p:to>
                                        <p:strVal val="visible"/>
                                      </p:to>
                                    </p:set>
                                    <p:animEffect transition="in" filter="box(out)">
                                      <p:cBhvr>
                                        <p:cTn id="106" dur="500"/>
                                        <p:tgtEl>
                                          <p:spTgt spid="916516"/>
                                        </p:tgtEl>
                                      </p:cBhvr>
                                    </p:animEffect>
                                  </p:childTnLst>
                                </p:cTn>
                              </p:par>
                            </p:childTnLst>
                          </p:cTn>
                        </p:par>
                      </p:childTnLst>
                    </p:cTn>
                  </p:par>
                  <p:par>
                    <p:cTn id="107" fill="hold">
                      <p:stCondLst>
                        <p:cond delay="indefinite"/>
                      </p:stCondLst>
                      <p:childTnLst>
                        <p:par>
                          <p:cTn id="108" fill="hold">
                            <p:stCondLst>
                              <p:cond delay="0"/>
                            </p:stCondLst>
                            <p:childTnLst>
                              <p:par>
                                <p:cTn id="109" presetID="4" presetClass="entr" presetSubtype="32" fill="hold" grpId="0" nodeType="clickEffect">
                                  <p:stCondLst>
                                    <p:cond delay="0"/>
                                  </p:stCondLst>
                                  <p:childTnLst>
                                    <p:set>
                                      <p:cBhvr>
                                        <p:cTn id="110" dur="1" fill="hold">
                                          <p:stCondLst>
                                            <p:cond delay="0"/>
                                          </p:stCondLst>
                                        </p:cTn>
                                        <p:tgtEl>
                                          <p:spTgt spid="916517"/>
                                        </p:tgtEl>
                                        <p:attrNameLst>
                                          <p:attrName>style.visibility</p:attrName>
                                        </p:attrNameLst>
                                      </p:cBhvr>
                                      <p:to>
                                        <p:strVal val="visible"/>
                                      </p:to>
                                    </p:set>
                                    <p:animEffect transition="in" filter="box(out)">
                                      <p:cBhvr>
                                        <p:cTn id="111" dur="500"/>
                                        <p:tgtEl>
                                          <p:spTgt spid="916517"/>
                                        </p:tgtEl>
                                      </p:cBhvr>
                                    </p:animEffect>
                                  </p:childTnLst>
                                </p:cTn>
                              </p:par>
                            </p:childTnLst>
                          </p:cTn>
                        </p:par>
                        <p:par>
                          <p:cTn id="112" fill="hold">
                            <p:stCondLst>
                              <p:cond delay="500"/>
                            </p:stCondLst>
                            <p:childTnLst>
                              <p:par>
                                <p:cTn id="113" presetID="4" presetClass="entr" presetSubtype="32" fill="hold" grpId="0" nodeType="afterEffect">
                                  <p:stCondLst>
                                    <p:cond delay="0"/>
                                  </p:stCondLst>
                                  <p:childTnLst>
                                    <p:set>
                                      <p:cBhvr>
                                        <p:cTn id="114" dur="1" fill="hold">
                                          <p:stCondLst>
                                            <p:cond delay="0"/>
                                          </p:stCondLst>
                                        </p:cTn>
                                        <p:tgtEl>
                                          <p:spTgt spid="916518"/>
                                        </p:tgtEl>
                                        <p:attrNameLst>
                                          <p:attrName>style.visibility</p:attrName>
                                        </p:attrNameLst>
                                      </p:cBhvr>
                                      <p:to>
                                        <p:strVal val="visible"/>
                                      </p:to>
                                    </p:set>
                                    <p:animEffect transition="in" filter="box(out)">
                                      <p:cBhvr>
                                        <p:cTn id="115" dur="500"/>
                                        <p:tgtEl>
                                          <p:spTgt spid="916518"/>
                                        </p:tgtEl>
                                      </p:cBhvr>
                                    </p:animEffect>
                                  </p:childTnLst>
                                </p:cTn>
                              </p:par>
                            </p:childTnLst>
                          </p:cTn>
                        </p:par>
                        <p:par>
                          <p:cTn id="116" fill="hold">
                            <p:stCondLst>
                              <p:cond delay="1000"/>
                            </p:stCondLst>
                            <p:childTnLst>
                              <p:par>
                                <p:cTn id="117" presetID="4" presetClass="entr" presetSubtype="32" fill="hold" grpId="0" nodeType="afterEffect">
                                  <p:stCondLst>
                                    <p:cond delay="0"/>
                                  </p:stCondLst>
                                  <p:childTnLst>
                                    <p:set>
                                      <p:cBhvr>
                                        <p:cTn id="118" dur="1" fill="hold">
                                          <p:stCondLst>
                                            <p:cond delay="0"/>
                                          </p:stCondLst>
                                        </p:cTn>
                                        <p:tgtEl>
                                          <p:spTgt spid="916519"/>
                                        </p:tgtEl>
                                        <p:attrNameLst>
                                          <p:attrName>style.visibility</p:attrName>
                                        </p:attrNameLst>
                                      </p:cBhvr>
                                      <p:to>
                                        <p:strVal val="visible"/>
                                      </p:to>
                                    </p:set>
                                    <p:animEffect transition="in" filter="box(out)">
                                      <p:cBhvr>
                                        <p:cTn id="119" dur="500"/>
                                        <p:tgtEl>
                                          <p:spTgt spid="916519"/>
                                        </p:tgtEl>
                                      </p:cBhvr>
                                    </p:animEffect>
                                  </p:childTnLst>
                                </p:cTn>
                              </p:par>
                            </p:childTnLst>
                          </p:cTn>
                        </p:par>
                        <p:par>
                          <p:cTn id="120" fill="hold">
                            <p:stCondLst>
                              <p:cond delay="1500"/>
                            </p:stCondLst>
                            <p:childTnLst>
                              <p:par>
                                <p:cTn id="121" presetID="4" presetClass="entr" presetSubtype="32" fill="hold" nodeType="afterEffect">
                                  <p:stCondLst>
                                    <p:cond delay="0"/>
                                  </p:stCondLst>
                                  <p:childTnLst>
                                    <p:set>
                                      <p:cBhvr>
                                        <p:cTn id="122" dur="1" fill="hold">
                                          <p:stCondLst>
                                            <p:cond delay="0"/>
                                          </p:stCondLst>
                                        </p:cTn>
                                        <p:tgtEl>
                                          <p:spTgt spid="916485"/>
                                        </p:tgtEl>
                                        <p:attrNameLst>
                                          <p:attrName>style.visibility</p:attrName>
                                        </p:attrNameLst>
                                      </p:cBhvr>
                                      <p:to>
                                        <p:strVal val="visible"/>
                                      </p:to>
                                    </p:set>
                                    <p:animEffect transition="in" filter="box(out)">
                                      <p:cBhvr>
                                        <p:cTn id="123" dur="500"/>
                                        <p:tgtEl>
                                          <p:spTgt spid="916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6483" grpId="0" autoUpdateAnimBg="0"/>
      <p:bldP spid="916495" grpId="0" autoUpdateAnimBg="0"/>
      <p:bldP spid="916496" grpId="0" autoUpdateAnimBg="0"/>
      <p:bldP spid="916497" grpId="0" autoUpdateAnimBg="0"/>
      <p:bldP spid="916498" grpId="0" autoUpdateAnimBg="0"/>
      <p:bldP spid="916499" grpId="0" autoUpdateAnimBg="0"/>
      <p:bldP spid="916500" grpId="0" autoUpdateAnimBg="0"/>
      <p:bldP spid="916501" grpId="0" autoUpdateAnimBg="0"/>
      <p:bldP spid="916502" grpId="0" autoUpdateAnimBg="0"/>
      <p:bldP spid="916503" grpId="0" autoUpdateAnimBg="0"/>
      <p:bldP spid="916504" grpId="0" autoUpdateAnimBg="0"/>
      <p:bldP spid="916505" grpId="0" autoUpdateAnimBg="0"/>
      <p:bldP spid="916506" grpId="0" autoUpdateAnimBg="0"/>
      <p:bldP spid="916507" grpId="0" autoUpdateAnimBg="0"/>
      <p:bldP spid="916508" grpId="0" autoUpdateAnimBg="0"/>
      <p:bldP spid="916509" grpId="0" autoUpdateAnimBg="0"/>
      <p:bldP spid="916510" grpId="0" autoUpdateAnimBg="0"/>
      <p:bldP spid="916511" grpId="0" autoUpdateAnimBg="0"/>
      <p:bldP spid="916512" grpId="0" autoUpdateAnimBg="0"/>
      <p:bldP spid="916513" grpId="0" autoUpdateAnimBg="0"/>
      <p:bldP spid="916514" grpId="0" autoUpdateAnimBg="0"/>
      <p:bldP spid="916515" grpId="0" autoUpdateAnimBg="0"/>
      <p:bldP spid="916516" grpId="0" autoUpdateAnimBg="0"/>
      <p:bldP spid="916517" grpId="0" autoUpdateAnimBg="0"/>
      <p:bldP spid="916518" grpId="0" autoUpdateAnimBg="0"/>
      <p:bldP spid="916519"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7506" name="Rectangle 2"/>
          <p:cNvSpPr>
            <a:spLocks noGrp="1" noChangeArrowheads="1"/>
          </p:cNvSpPr>
          <p:nvPr>
            <p:ph type="title"/>
          </p:nvPr>
        </p:nvSpPr>
        <p:spPr>
          <a:xfrm>
            <a:off x="914400" y="6888163"/>
            <a:ext cx="8229600" cy="274637"/>
          </a:xfrm>
        </p:spPr>
        <p:txBody>
          <a:bodyPr>
            <a:normAutofit fontScale="90000"/>
          </a:bodyPr>
          <a:lstStyle/>
          <a:p>
            <a:pPr algn="r"/>
            <a:r>
              <a:rPr lang="en-US" altLang="en-US" sz="1600" b="1"/>
              <a:t>Section 1.3 Summary – pages 19-23</a:t>
            </a:r>
          </a:p>
        </p:txBody>
      </p:sp>
      <p:sp>
        <p:nvSpPr>
          <p:cNvPr id="917508"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Measuring in the International System</a:t>
            </a:r>
            <a:r>
              <a:rPr lang="en-US" altLang="en-US" sz="4000">
                <a:solidFill>
                  <a:srgbClr val="FFFF00"/>
                </a:solidFill>
                <a:latin typeface="Times" charset="0"/>
              </a:rPr>
              <a:t> </a:t>
            </a:r>
          </a:p>
        </p:txBody>
      </p:sp>
      <p:pic>
        <p:nvPicPr>
          <p:cNvPr id="917509" name="Picture 5"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917515"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17516" name="Picture 12"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sp>
        <p:nvSpPr>
          <p:cNvPr id="917517" name="Rectangle 13"/>
          <p:cNvSpPr>
            <a:spLocks noChangeArrowheads="1"/>
          </p:cNvSpPr>
          <p:nvPr/>
        </p:nvSpPr>
        <p:spPr bwMode="auto">
          <a:xfrm>
            <a:off x="152400" y="1676400"/>
            <a:ext cx="8610600" cy="968375"/>
          </a:xfrm>
          <a:prstGeom prst="rect">
            <a:avLst/>
          </a:prstGeom>
          <a:noFill/>
          <a:ln w="9525">
            <a:noFill/>
            <a:miter lim="800000"/>
            <a:headEnd/>
            <a:tailEnd/>
          </a:ln>
          <a:effectLst/>
        </p:spPr>
        <p:txBody>
          <a:bodyPr>
            <a:spAutoFit/>
          </a:bodyPr>
          <a:lstStyle/>
          <a:p>
            <a:pPr marL="342900" indent="-342900" algn="l"/>
            <a:r>
              <a:rPr lang="en-US" altLang="en-US" sz="3200" b="0">
                <a:solidFill>
                  <a:schemeClr val="tx1"/>
                </a:solidFill>
                <a:latin typeface="Times" charset="0"/>
              </a:rPr>
              <a:t>	In biology, the metric units you will encounter most often are:</a:t>
            </a:r>
          </a:p>
        </p:txBody>
      </p:sp>
      <p:sp>
        <p:nvSpPr>
          <p:cNvPr id="917518" name="Rectangle 14"/>
          <p:cNvSpPr>
            <a:spLocks noChangeArrowheads="1"/>
          </p:cNvSpPr>
          <p:nvPr/>
        </p:nvSpPr>
        <p:spPr bwMode="auto">
          <a:xfrm>
            <a:off x="457200" y="2795588"/>
            <a:ext cx="86106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meter (length),</a:t>
            </a:r>
          </a:p>
        </p:txBody>
      </p:sp>
      <p:sp>
        <p:nvSpPr>
          <p:cNvPr id="917519" name="Rectangle 15"/>
          <p:cNvSpPr>
            <a:spLocks noChangeArrowheads="1"/>
          </p:cNvSpPr>
          <p:nvPr/>
        </p:nvSpPr>
        <p:spPr bwMode="auto">
          <a:xfrm>
            <a:off x="457200" y="3417888"/>
            <a:ext cx="86106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gram (mass),</a:t>
            </a:r>
          </a:p>
        </p:txBody>
      </p:sp>
      <p:sp>
        <p:nvSpPr>
          <p:cNvPr id="917520" name="Rectangle 16"/>
          <p:cNvSpPr>
            <a:spLocks noChangeArrowheads="1"/>
          </p:cNvSpPr>
          <p:nvPr/>
        </p:nvSpPr>
        <p:spPr bwMode="auto">
          <a:xfrm>
            <a:off x="457200" y="4027488"/>
            <a:ext cx="86106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liter (volume),</a:t>
            </a:r>
          </a:p>
        </p:txBody>
      </p:sp>
      <p:sp>
        <p:nvSpPr>
          <p:cNvPr id="917521" name="Rectangle 17"/>
          <p:cNvSpPr>
            <a:spLocks noChangeArrowheads="1"/>
          </p:cNvSpPr>
          <p:nvPr/>
        </p:nvSpPr>
        <p:spPr bwMode="auto">
          <a:xfrm>
            <a:off x="457200" y="4633913"/>
            <a:ext cx="86106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second (time), and</a:t>
            </a:r>
          </a:p>
        </p:txBody>
      </p:sp>
      <p:sp>
        <p:nvSpPr>
          <p:cNvPr id="917523" name="Rectangle 19"/>
          <p:cNvSpPr>
            <a:spLocks noChangeArrowheads="1"/>
          </p:cNvSpPr>
          <p:nvPr/>
        </p:nvSpPr>
        <p:spPr bwMode="auto">
          <a:xfrm>
            <a:off x="457200" y="5246688"/>
            <a:ext cx="86106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Celsius degree (temperature).</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17517"/>
                                        </p:tgtEl>
                                        <p:attrNameLst>
                                          <p:attrName>style.visibility</p:attrName>
                                        </p:attrNameLst>
                                      </p:cBhvr>
                                      <p:to>
                                        <p:strVal val="visible"/>
                                      </p:to>
                                    </p:set>
                                    <p:animEffect transition="in" filter="box(out)">
                                      <p:cBhvr>
                                        <p:cTn id="7" dur="500"/>
                                        <p:tgtEl>
                                          <p:spTgt spid="91751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17518"/>
                                        </p:tgtEl>
                                        <p:attrNameLst>
                                          <p:attrName>style.visibility</p:attrName>
                                        </p:attrNameLst>
                                      </p:cBhvr>
                                      <p:to>
                                        <p:strVal val="visible"/>
                                      </p:to>
                                    </p:set>
                                    <p:animEffect transition="in" filter="box(out)">
                                      <p:cBhvr>
                                        <p:cTn id="12" dur="500"/>
                                        <p:tgtEl>
                                          <p:spTgt spid="91751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17519"/>
                                        </p:tgtEl>
                                        <p:attrNameLst>
                                          <p:attrName>style.visibility</p:attrName>
                                        </p:attrNameLst>
                                      </p:cBhvr>
                                      <p:to>
                                        <p:strVal val="visible"/>
                                      </p:to>
                                    </p:set>
                                    <p:animEffect transition="in" filter="box(out)">
                                      <p:cBhvr>
                                        <p:cTn id="17" dur="500"/>
                                        <p:tgtEl>
                                          <p:spTgt spid="91751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17520"/>
                                        </p:tgtEl>
                                        <p:attrNameLst>
                                          <p:attrName>style.visibility</p:attrName>
                                        </p:attrNameLst>
                                      </p:cBhvr>
                                      <p:to>
                                        <p:strVal val="visible"/>
                                      </p:to>
                                    </p:set>
                                    <p:animEffect transition="in" filter="box(out)">
                                      <p:cBhvr>
                                        <p:cTn id="22" dur="500"/>
                                        <p:tgtEl>
                                          <p:spTgt spid="91752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17521"/>
                                        </p:tgtEl>
                                        <p:attrNameLst>
                                          <p:attrName>style.visibility</p:attrName>
                                        </p:attrNameLst>
                                      </p:cBhvr>
                                      <p:to>
                                        <p:strVal val="visible"/>
                                      </p:to>
                                    </p:set>
                                    <p:animEffect transition="in" filter="box(out)">
                                      <p:cBhvr>
                                        <p:cTn id="27" dur="500"/>
                                        <p:tgtEl>
                                          <p:spTgt spid="91752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917523"/>
                                        </p:tgtEl>
                                        <p:attrNameLst>
                                          <p:attrName>style.visibility</p:attrName>
                                        </p:attrNameLst>
                                      </p:cBhvr>
                                      <p:to>
                                        <p:strVal val="visible"/>
                                      </p:to>
                                    </p:set>
                                    <p:animEffect transition="in" filter="box(out)">
                                      <p:cBhvr>
                                        <p:cTn id="32" dur="500"/>
                                        <p:tgtEl>
                                          <p:spTgt spid="917523"/>
                                        </p:tgtEl>
                                      </p:cBhvr>
                                    </p:animEffect>
                                  </p:childTnLst>
                                </p:cTn>
                              </p:par>
                            </p:childTnLst>
                          </p:cTn>
                        </p:par>
                        <p:par>
                          <p:cTn id="33" fill="hold">
                            <p:stCondLst>
                              <p:cond delay="500"/>
                            </p:stCondLst>
                            <p:childTnLst>
                              <p:par>
                                <p:cTn id="34" presetID="4" presetClass="entr" presetSubtype="32" fill="hold" nodeType="afterEffect">
                                  <p:stCondLst>
                                    <p:cond delay="0"/>
                                  </p:stCondLst>
                                  <p:childTnLst>
                                    <p:set>
                                      <p:cBhvr>
                                        <p:cTn id="35" dur="1" fill="hold">
                                          <p:stCondLst>
                                            <p:cond delay="0"/>
                                          </p:stCondLst>
                                        </p:cTn>
                                        <p:tgtEl>
                                          <p:spTgt spid="917509"/>
                                        </p:tgtEl>
                                        <p:attrNameLst>
                                          <p:attrName>style.visibility</p:attrName>
                                        </p:attrNameLst>
                                      </p:cBhvr>
                                      <p:to>
                                        <p:strVal val="visible"/>
                                      </p:to>
                                    </p:set>
                                    <p:animEffect transition="in" filter="box(out)">
                                      <p:cBhvr>
                                        <p:cTn id="36" dur="500"/>
                                        <p:tgtEl>
                                          <p:spTgt spid="917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7517" grpId="0" autoUpdateAnimBg="0"/>
      <p:bldP spid="917518" grpId="0" autoUpdateAnimBg="0"/>
      <p:bldP spid="917519" grpId="0" autoUpdateAnimBg="0"/>
      <p:bldP spid="917520" grpId="0" autoUpdateAnimBg="0"/>
      <p:bldP spid="917521" grpId="0" autoUpdateAnimBg="0"/>
      <p:bldP spid="917523"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8531" name="Rectangle 3"/>
          <p:cNvSpPr>
            <a:spLocks noChangeArrowheads="1"/>
          </p:cNvSpPr>
          <p:nvPr/>
        </p:nvSpPr>
        <p:spPr bwMode="auto">
          <a:xfrm>
            <a:off x="457199" y="3200400"/>
            <a:ext cx="8077201" cy="3711785"/>
          </a:xfrm>
          <a:prstGeom prst="rect">
            <a:avLst/>
          </a:prstGeom>
          <a:noFill/>
          <a:ln w="9525">
            <a:noFill/>
            <a:miter lim="800000"/>
            <a:headEnd/>
            <a:tailEnd/>
          </a:ln>
          <a:effectLst/>
        </p:spPr>
        <p:txBody>
          <a:bodyPr wrap="square">
            <a:spAutoFit/>
          </a:bodyPr>
          <a:lstStyle/>
          <a:p>
            <a:pPr marL="342900" indent="-342900" algn="l">
              <a:lnSpc>
                <a:spcPct val="150000"/>
              </a:lnSpc>
              <a:buFontTx/>
              <a:buChar char="•"/>
            </a:pPr>
            <a:r>
              <a:rPr lang="en-US" altLang="en-US" sz="2400" dirty="0">
                <a:solidFill>
                  <a:schemeClr val="tx1"/>
                </a:solidFill>
                <a:latin typeface="+mn-lt"/>
              </a:rPr>
              <a:t>Observational data—that is, written </a:t>
            </a:r>
            <a:r>
              <a:rPr lang="en-US" altLang="en-US" sz="2400" u="sng" dirty="0">
                <a:solidFill>
                  <a:schemeClr val="tx1"/>
                </a:solidFill>
                <a:latin typeface="+mn-lt"/>
              </a:rPr>
              <a:t>descriptions </a:t>
            </a:r>
            <a:r>
              <a:rPr lang="en-US" altLang="en-US" sz="2400" dirty="0">
                <a:solidFill>
                  <a:schemeClr val="tx1"/>
                </a:solidFill>
                <a:latin typeface="+mn-lt"/>
              </a:rPr>
              <a:t>of what scientists observe—are often just as important in the solution of a scientific problem as numerical data. </a:t>
            </a:r>
            <a:endParaRPr lang="en-US" altLang="en-US" sz="2400" dirty="0" smtClean="0">
              <a:solidFill>
                <a:schemeClr val="tx1"/>
              </a:solidFill>
              <a:latin typeface="+mn-lt"/>
            </a:endParaRPr>
          </a:p>
          <a:p>
            <a:pPr marL="342900" indent="-342900" algn="l">
              <a:lnSpc>
                <a:spcPct val="150000"/>
              </a:lnSpc>
              <a:buFontTx/>
              <a:buChar char="•"/>
            </a:pPr>
            <a:r>
              <a:rPr lang="en-US" altLang="en-US" sz="2400" dirty="0" smtClean="0">
                <a:solidFill>
                  <a:schemeClr val="tx1"/>
                </a:solidFill>
                <a:latin typeface="+mn-lt"/>
              </a:rPr>
              <a:t>When </a:t>
            </a:r>
            <a:r>
              <a:rPr lang="en-US" altLang="en-US" sz="2400" dirty="0">
                <a:solidFill>
                  <a:schemeClr val="tx1"/>
                </a:solidFill>
                <a:latin typeface="+mn-lt"/>
              </a:rPr>
              <a:t>biologists use purely observational data, they are using qualitative information.</a:t>
            </a:r>
          </a:p>
          <a:p>
            <a:pPr marL="342900" indent="-342900" algn="l">
              <a:lnSpc>
                <a:spcPct val="150000"/>
              </a:lnSpc>
              <a:buFontTx/>
              <a:buChar char="•"/>
            </a:pPr>
            <a:endParaRPr lang="en-US" altLang="en-US" sz="2400" dirty="0">
              <a:solidFill>
                <a:schemeClr val="tx1"/>
              </a:solidFill>
              <a:latin typeface="+mn-lt"/>
            </a:endParaRPr>
          </a:p>
        </p:txBody>
      </p:sp>
      <p:sp>
        <p:nvSpPr>
          <p:cNvPr id="918532" name="Rectangle 4"/>
          <p:cNvSpPr>
            <a:spLocks noChangeArrowheads="1"/>
          </p:cNvSpPr>
          <p:nvPr/>
        </p:nvSpPr>
        <p:spPr bwMode="auto">
          <a:xfrm>
            <a:off x="457200" y="944563"/>
            <a:ext cx="3657600" cy="1608137"/>
          </a:xfrm>
          <a:prstGeom prst="rect">
            <a:avLst/>
          </a:prstGeom>
          <a:noFill/>
          <a:ln w="9525">
            <a:noFill/>
            <a:miter lim="800000"/>
            <a:headEnd/>
            <a:tailEnd/>
          </a:ln>
          <a:effectLst/>
        </p:spPr>
        <p:txBody>
          <a:bodyPr anchor="ctr"/>
          <a:lstStyle/>
          <a:p>
            <a:pPr algn="l"/>
            <a:r>
              <a:rPr lang="en-US" altLang="en-US" sz="3600" dirty="0">
                <a:solidFill>
                  <a:schemeClr val="tx2"/>
                </a:solidFill>
                <a:latin typeface="Times" charset="0"/>
              </a:rPr>
              <a:t>Qualitative information</a:t>
            </a:r>
            <a:r>
              <a:rPr lang="en-US" altLang="en-US" sz="4000" dirty="0">
                <a:solidFill>
                  <a:srgbClr val="FFFF00"/>
                </a:solidFill>
                <a:latin typeface="Times" charset="0"/>
              </a:rPr>
              <a:t> </a:t>
            </a:r>
          </a:p>
        </p:txBody>
      </p:sp>
      <p:pic>
        <p:nvPicPr>
          <p:cNvPr id="918539" name="Picture 11" descr="Sec"/>
          <p:cNvPicPr>
            <a:picLocks noChangeAspect="1" noChangeArrowheads="1"/>
          </p:cNvPicPr>
          <p:nvPr/>
        </p:nvPicPr>
        <p:blipFill>
          <a:blip r:embed="rId2" cstate="print"/>
          <a:srcRect/>
          <a:stretch>
            <a:fillRect/>
          </a:stretch>
        </p:blipFill>
        <p:spPr bwMode="auto">
          <a:xfrm>
            <a:off x="0" y="0"/>
            <a:ext cx="1828800" cy="811213"/>
          </a:xfrm>
          <a:prstGeom prst="rect">
            <a:avLst/>
          </a:prstGeom>
          <a:noFill/>
        </p:spPr>
      </p:pic>
      <p:pic>
        <p:nvPicPr>
          <p:cNvPr id="918540" name="Picture 12" descr="Sec"/>
          <p:cNvPicPr>
            <a:picLocks noChangeAspect="1" noChangeArrowheads="1"/>
          </p:cNvPicPr>
          <p:nvPr/>
        </p:nvPicPr>
        <p:blipFill>
          <a:blip r:embed="rId3" cstate="print"/>
          <a:srcRect/>
          <a:stretch>
            <a:fillRect/>
          </a:stretch>
        </p:blipFill>
        <p:spPr bwMode="auto">
          <a:xfrm>
            <a:off x="2584450" y="0"/>
            <a:ext cx="3975100" cy="482600"/>
          </a:xfrm>
          <a:prstGeom prst="rect">
            <a:avLst/>
          </a:prstGeom>
          <a:noFill/>
        </p:spPr>
      </p:pic>
      <p:pic>
        <p:nvPicPr>
          <p:cNvPr id="6146" name="Picture 2" descr="http://2.bp.blogspot.com/-YslSe_fFfF0/Tgmf-x21J3I/AAAAAAAAAIA/Ys9lnFnVEKk/s1600/describe-peopl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495300"/>
            <a:ext cx="4180691" cy="27061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18531"/>
                                        </p:tgtEl>
                                        <p:attrNameLst>
                                          <p:attrName>style.visibility</p:attrName>
                                        </p:attrNameLst>
                                      </p:cBhvr>
                                      <p:to>
                                        <p:strVal val="visible"/>
                                      </p:to>
                                    </p:set>
                                    <p:animEffect transition="in" filter="box(out)">
                                      <p:cBhvr>
                                        <p:cTn id="7" dur="500"/>
                                        <p:tgtEl>
                                          <p:spTgt spid="918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8531"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9555" name="Rectangle 3"/>
          <p:cNvSpPr>
            <a:spLocks noChangeArrowheads="1"/>
          </p:cNvSpPr>
          <p:nvPr/>
        </p:nvSpPr>
        <p:spPr bwMode="auto">
          <a:xfrm>
            <a:off x="321911" y="2343825"/>
            <a:ext cx="5943600" cy="4493538"/>
          </a:xfrm>
          <a:prstGeom prst="rect">
            <a:avLst/>
          </a:prstGeom>
          <a:noFill/>
          <a:ln w="9525">
            <a:noFill/>
            <a:miter lim="800000"/>
            <a:headEnd/>
            <a:tailEnd/>
          </a:ln>
          <a:effectLst/>
        </p:spPr>
        <p:txBody>
          <a:bodyPr wrap="square">
            <a:spAutoFit/>
          </a:bodyPr>
          <a:lstStyle/>
          <a:p>
            <a:pPr marL="342900" indent="-342900" algn="l">
              <a:lnSpc>
                <a:spcPct val="150000"/>
              </a:lnSpc>
              <a:buFontTx/>
              <a:buChar char="•"/>
            </a:pPr>
            <a:r>
              <a:rPr lang="en-US" altLang="en-US" sz="2000" dirty="0">
                <a:solidFill>
                  <a:schemeClr val="tx2">
                    <a:lumMod val="75000"/>
                  </a:schemeClr>
                </a:solidFill>
                <a:latin typeface="+mn-lt"/>
              </a:rPr>
              <a:t>Ethics refers to the moral principles and values held by humans</a:t>
            </a:r>
            <a:r>
              <a:rPr lang="en-US" altLang="en-US" sz="2000" dirty="0" smtClean="0">
                <a:solidFill>
                  <a:schemeClr val="tx2">
                    <a:lumMod val="75000"/>
                  </a:schemeClr>
                </a:solidFill>
                <a:latin typeface="+mn-lt"/>
              </a:rPr>
              <a:t>.</a:t>
            </a:r>
            <a:r>
              <a:rPr lang="en-US" altLang="en-US" sz="2000" dirty="0">
                <a:solidFill>
                  <a:schemeClr val="tx2">
                    <a:lumMod val="75000"/>
                  </a:schemeClr>
                </a:solidFill>
                <a:latin typeface="+mn-lt"/>
              </a:rPr>
              <a:t> Society as a whole must take responsibility for the ethical use of scientific </a:t>
            </a:r>
            <a:r>
              <a:rPr lang="en-US" altLang="en-US" sz="2000" dirty="0" smtClean="0">
                <a:solidFill>
                  <a:schemeClr val="tx2">
                    <a:lumMod val="75000"/>
                  </a:schemeClr>
                </a:solidFill>
                <a:latin typeface="+mn-lt"/>
              </a:rPr>
              <a:t>discoveries.</a:t>
            </a:r>
          </a:p>
          <a:p>
            <a:pPr marL="342900" indent="-342900" algn="l">
              <a:lnSpc>
                <a:spcPct val="150000"/>
              </a:lnSpc>
              <a:buFontTx/>
              <a:buChar char="•"/>
            </a:pPr>
            <a:r>
              <a:rPr lang="en-US" sz="2000" dirty="0" smtClean="0">
                <a:solidFill>
                  <a:schemeClr val="tx2">
                    <a:lumMod val="75000"/>
                  </a:schemeClr>
                </a:solidFill>
                <a:latin typeface="+mn-lt"/>
              </a:rPr>
              <a:t>Scientists </a:t>
            </a:r>
            <a:r>
              <a:rPr lang="en-US" sz="2000" dirty="0">
                <a:solidFill>
                  <a:schemeClr val="tx2">
                    <a:lumMod val="75000"/>
                  </a:schemeClr>
                </a:solidFill>
                <a:latin typeface="+mn-lt"/>
              </a:rPr>
              <a:t>might not consider all the possible applications for the products of their  research when planning their investigations. </a:t>
            </a:r>
            <a:endParaRPr lang="en-US" sz="2000" dirty="0" smtClean="0">
              <a:solidFill>
                <a:schemeClr val="tx2">
                  <a:lumMod val="75000"/>
                </a:schemeClr>
              </a:solidFill>
              <a:latin typeface="+mn-lt"/>
            </a:endParaRPr>
          </a:p>
          <a:p>
            <a:pPr marL="342900" indent="-342900" algn="l">
              <a:lnSpc>
                <a:spcPct val="150000"/>
              </a:lnSpc>
              <a:buFontTx/>
              <a:buChar char="•"/>
            </a:pPr>
            <a:r>
              <a:rPr lang="en-US" sz="2000" dirty="0" smtClean="0">
                <a:solidFill>
                  <a:schemeClr val="tx2">
                    <a:lumMod val="75000"/>
                  </a:schemeClr>
                </a:solidFill>
                <a:latin typeface="+mn-lt"/>
              </a:rPr>
              <a:t>Society </a:t>
            </a:r>
            <a:r>
              <a:rPr lang="en-US" sz="2000" dirty="0">
                <a:solidFill>
                  <a:schemeClr val="tx2">
                    <a:lumMod val="75000"/>
                  </a:schemeClr>
                </a:solidFill>
                <a:latin typeface="+mn-lt"/>
              </a:rPr>
              <a:t>as a whole must take responsibility for the ethical use of scientific discoveries</a:t>
            </a:r>
            <a:r>
              <a:rPr lang="en-US" sz="2000" dirty="0" smtClean="0">
                <a:solidFill>
                  <a:schemeClr val="tx2">
                    <a:lumMod val="75000"/>
                  </a:schemeClr>
                </a:solidFill>
                <a:latin typeface="+mn-lt"/>
              </a:rPr>
              <a:t>.</a:t>
            </a:r>
            <a:endParaRPr lang="en-US" altLang="en-US" sz="2000" dirty="0">
              <a:solidFill>
                <a:schemeClr val="tx2">
                  <a:lumMod val="75000"/>
                </a:schemeClr>
              </a:solidFill>
              <a:latin typeface="+mn-lt"/>
            </a:endParaRPr>
          </a:p>
        </p:txBody>
      </p:sp>
      <p:pic>
        <p:nvPicPr>
          <p:cNvPr id="919563" name="Picture 11" descr="Sec"/>
          <p:cNvPicPr>
            <a:picLocks noChangeAspect="1" noChangeArrowheads="1"/>
          </p:cNvPicPr>
          <p:nvPr/>
        </p:nvPicPr>
        <p:blipFill>
          <a:blip r:embed="rId2" cstate="print"/>
          <a:srcRect/>
          <a:stretch>
            <a:fillRect/>
          </a:stretch>
        </p:blipFill>
        <p:spPr bwMode="auto">
          <a:xfrm>
            <a:off x="0" y="0"/>
            <a:ext cx="1828800" cy="811213"/>
          </a:xfrm>
          <a:prstGeom prst="rect">
            <a:avLst/>
          </a:prstGeom>
          <a:noFill/>
        </p:spPr>
      </p:pic>
      <p:pic>
        <p:nvPicPr>
          <p:cNvPr id="919564" name="Picture 12" descr="Sec"/>
          <p:cNvPicPr>
            <a:picLocks noChangeAspect="1" noChangeArrowheads="1"/>
          </p:cNvPicPr>
          <p:nvPr/>
        </p:nvPicPr>
        <p:blipFill>
          <a:blip r:embed="rId3" cstate="print"/>
          <a:srcRect/>
          <a:stretch>
            <a:fillRect/>
          </a:stretch>
        </p:blipFill>
        <p:spPr bwMode="auto">
          <a:xfrm>
            <a:off x="2584450" y="0"/>
            <a:ext cx="3975100" cy="482600"/>
          </a:xfrm>
          <a:prstGeom prst="rect">
            <a:avLst/>
          </a:prstGeom>
          <a:noFill/>
        </p:spPr>
      </p:pic>
      <p:sp>
        <p:nvSpPr>
          <p:cNvPr id="919568" name="Rectangle 16"/>
          <p:cNvSpPr>
            <a:spLocks noChangeArrowheads="1"/>
          </p:cNvSpPr>
          <p:nvPr/>
        </p:nvSpPr>
        <p:spPr bwMode="auto">
          <a:xfrm>
            <a:off x="321911" y="1524000"/>
            <a:ext cx="7924800" cy="579437"/>
          </a:xfrm>
          <a:prstGeom prst="rect">
            <a:avLst/>
          </a:prstGeom>
          <a:noFill/>
          <a:ln w="9525">
            <a:noFill/>
            <a:miter lim="800000"/>
            <a:headEnd/>
            <a:tailEnd/>
          </a:ln>
          <a:effectLst/>
        </p:spPr>
        <p:txBody>
          <a:bodyPr anchor="ctr"/>
          <a:lstStyle/>
          <a:p>
            <a:pPr algn="l"/>
            <a:r>
              <a:rPr lang="en-US" altLang="en-US" sz="3600" dirty="0">
                <a:solidFill>
                  <a:schemeClr val="tx2"/>
                </a:solidFill>
                <a:latin typeface="Times" charset="0"/>
              </a:rPr>
              <a:t>Science and Society</a:t>
            </a:r>
            <a:r>
              <a:rPr lang="en-US" altLang="en-US" sz="4000" dirty="0">
                <a:solidFill>
                  <a:srgbClr val="FFFF00"/>
                </a:solidFill>
                <a:latin typeface="Times" charset="0"/>
              </a:rPr>
              <a:t> </a:t>
            </a:r>
          </a:p>
        </p:txBody>
      </p:sp>
      <p:pic>
        <p:nvPicPr>
          <p:cNvPr id="10" name="Picture 15" descr="Medicine"/>
          <p:cNvPicPr>
            <a:picLocks noChangeAspect="1" noChangeArrowheads="1"/>
          </p:cNvPicPr>
          <p:nvPr/>
        </p:nvPicPr>
        <p:blipFill>
          <a:blip r:embed="rId4" cstate="print"/>
          <a:srcRect/>
          <a:stretch>
            <a:fillRect/>
          </a:stretch>
        </p:blipFill>
        <p:spPr bwMode="auto">
          <a:xfrm>
            <a:off x="6230094" y="3352800"/>
            <a:ext cx="2967568" cy="2911476"/>
          </a:xfrm>
          <a:prstGeom prst="rect">
            <a:avLst/>
          </a:prstGeom>
          <a:noFill/>
        </p:spPr>
      </p:pic>
      <p:pic>
        <p:nvPicPr>
          <p:cNvPr id="11" name="Picture 2" descr="http://media-2.web.britannica.com/eb-media/10/70110-004-420D4C4C.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0"/>
            <a:ext cx="3657600" cy="23438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19555"/>
                                        </p:tgtEl>
                                        <p:attrNameLst>
                                          <p:attrName>style.visibility</p:attrName>
                                        </p:attrNameLst>
                                      </p:cBhvr>
                                      <p:to>
                                        <p:strVal val="visible"/>
                                      </p:to>
                                    </p:set>
                                    <p:animEffect transition="in" filter="box(out)">
                                      <p:cBhvr>
                                        <p:cTn id="7" dur="500"/>
                                        <p:tgtEl>
                                          <p:spTgt spid="919555"/>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ox(ou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9555"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19557" name="Picture 5"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pic>
        <p:nvPicPr>
          <p:cNvPr id="919563"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19564" name="Picture 12"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sp>
        <p:nvSpPr>
          <p:cNvPr id="2" name="TextBox 1"/>
          <p:cNvSpPr txBox="1"/>
          <p:nvPr/>
        </p:nvSpPr>
        <p:spPr>
          <a:xfrm>
            <a:off x="6559550" y="1234281"/>
            <a:ext cx="2355850" cy="480131"/>
          </a:xfrm>
          <a:prstGeom prst="rect">
            <a:avLst/>
          </a:prstGeom>
          <a:noFill/>
        </p:spPr>
        <p:txBody>
          <a:bodyPr wrap="square" rtlCol="0">
            <a:spAutoFit/>
          </a:bodyPr>
          <a:lstStyle/>
          <a:p>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747531800"/>
              </p:ext>
            </p:extLst>
          </p:nvPr>
        </p:nvGraphicFramePr>
        <p:xfrm>
          <a:off x="457199" y="811213"/>
          <a:ext cx="8305801" cy="5394960"/>
        </p:xfrm>
        <a:graphic>
          <a:graphicData uri="http://schemas.openxmlformats.org/drawingml/2006/table">
            <a:tbl>
              <a:tblPr/>
              <a:tblGrid>
                <a:gridCol w="8305801"/>
              </a:tblGrid>
              <a:tr h="502920">
                <a:tc>
                  <a:txBody>
                    <a:bodyPr/>
                    <a:lstStyle/>
                    <a:p>
                      <a:pPr algn="ctr"/>
                      <a:r>
                        <a:rPr lang="en-US" b="1" dirty="0">
                          <a:latin typeface="Arial Black"/>
                        </a:rPr>
                        <a:t>Steps for Making Ethical Decisions</a:t>
                      </a:r>
                    </a:p>
                  </a:txBody>
                  <a:tcPr marL="76200" marR="76200" marT="76200" marB="76200">
                    <a:lnL>
                      <a:noFill/>
                    </a:lnL>
                    <a:lnR>
                      <a:noFill/>
                    </a:lnR>
                    <a:lnT>
                      <a:noFill/>
                    </a:lnT>
                    <a:lnB>
                      <a:noFill/>
                    </a:lnB>
                  </a:tcPr>
                </a:tc>
              </a:tr>
              <a:tr h="0">
                <a:tc>
                  <a:txBody>
                    <a:bodyPr/>
                    <a:lstStyle/>
                    <a:p>
                      <a:pPr>
                        <a:lnSpc>
                          <a:spcPct val="150000"/>
                        </a:lnSpc>
                        <a:buFont typeface="+mj-lt"/>
                        <a:buAutoNum type="arabicPeriod"/>
                      </a:pPr>
                      <a:r>
                        <a:rPr lang="en-US" dirty="0">
                          <a:latin typeface="Goudy Old Style"/>
                        </a:rPr>
                        <a:t>Identify the ethical issue or problem. </a:t>
                      </a:r>
                    </a:p>
                    <a:p>
                      <a:pPr>
                        <a:lnSpc>
                          <a:spcPct val="150000"/>
                        </a:lnSpc>
                        <a:buFont typeface="+mj-lt"/>
                        <a:buAutoNum type="arabicPeriod"/>
                      </a:pPr>
                      <a:r>
                        <a:rPr lang="en-US" dirty="0">
                          <a:latin typeface="Goudy Old Style"/>
                        </a:rPr>
                        <a:t>List the facts that have the most bearing on the decision. </a:t>
                      </a:r>
                    </a:p>
                    <a:p>
                      <a:pPr>
                        <a:lnSpc>
                          <a:spcPct val="150000"/>
                        </a:lnSpc>
                        <a:buFont typeface="+mj-lt"/>
                        <a:buAutoNum type="arabicPeriod"/>
                      </a:pPr>
                      <a:r>
                        <a:rPr lang="en-US" dirty="0">
                          <a:latin typeface="Goudy Old Style"/>
                        </a:rPr>
                        <a:t>Identify anyone who might be affected by your decision and how. </a:t>
                      </a:r>
                    </a:p>
                    <a:p>
                      <a:pPr>
                        <a:lnSpc>
                          <a:spcPct val="150000"/>
                        </a:lnSpc>
                        <a:buFont typeface="+mj-lt"/>
                        <a:buAutoNum type="arabicPeriod"/>
                      </a:pPr>
                      <a:r>
                        <a:rPr lang="en-US" dirty="0">
                          <a:latin typeface="Goudy Old Style"/>
                        </a:rPr>
                        <a:t>Explain what each affected person would want you to do about the issue</a:t>
                      </a:r>
                      <a:r>
                        <a:rPr lang="en-US" dirty="0" smtClean="0">
                          <a:latin typeface="Goudy Old Style"/>
                        </a:rPr>
                        <a:t>.</a:t>
                      </a:r>
                    </a:p>
                    <a:p>
                      <a:pPr>
                        <a:lnSpc>
                          <a:spcPct val="150000"/>
                        </a:lnSpc>
                        <a:buFont typeface="+mj-lt"/>
                        <a:buNone/>
                      </a:pPr>
                      <a:endParaRPr lang="en-US" dirty="0" smtClean="0">
                        <a:latin typeface="Goudy Old Style"/>
                      </a:endParaRPr>
                    </a:p>
                    <a:p>
                      <a:pPr>
                        <a:lnSpc>
                          <a:spcPct val="150000"/>
                        </a:lnSpc>
                        <a:buFont typeface="+mj-lt"/>
                        <a:buNone/>
                      </a:pPr>
                      <a:r>
                        <a:rPr lang="en-US" dirty="0" smtClean="0">
                          <a:latin typeface="Goudy Old Style"/>
                        </a:rPr>
                        <a:t>5.</a:t>
                      </a:r>
                      <a:r>
                        <a:rPr lang="en-US" baseline="0" dirty="0" smtClean="0">
                          <a:latin typeface="Goudy Old Style"/>
                        </a:rPr>
                        <a:t> </a:t>
                      </a:r>
                      <a:r>
                        <a:rPr lang="en-US" dirty="0" smtClean="0">
                          <a:latin typeface="Goudy Old Style"/>
                        </a:rPr>
                        <a:t>List </a:t>
                      </a:r>
                      <a:r>
                        <a:rPr lang="en-US" dirty="0">
                          <a:latin typeface="Goudy Old Style"/>
                        </a:rPr>
                        <a:t>three alternative actions and identify the best and worst case scenario for each alternative, anyone who would be harmed by this choice (and how), any values that would be compromised by selecting this alternative, and any automatic reasons why this alternative should not be selected (legal issues, rules, etc.). </a:t>
                      </a:r>
                      <a:endParaRPr lang="en-US" dirty="0" smtClean="0">
                        <a:latin typeface="Goudy Old Style"/>
                      </a:endParaRPr>
                    </a:p>
                    <a:p>
                      <a:pPr>
                        <a:lnSpc>
                          <a:spcPct val="100000"/>
                        </a:lnSpc>
                        <a:buFont typeface="+mj-lt"/>
                        <a:buAutoNum type="arabicPeriod"/>
                      </a:pPr>
                      <a:endParaRPr lang="en-US" dirty="0">
                        <a:latin typeface="Goudy Old Style"/>
                      </a:endParaRPr>
                    </a:p>
                    <a:p>
                      <a:pPr>
                        <a:lnSpc>
                          <a:spcPct val="150000"/>
                        </a:lnSpc>
                        <a:buFont typeface="+mj-lt"/>
                        <a:buNone/>
                      </a:pPr>
                      <a:r>
                        <a:rPr lang="en-US" dirty="0" smtClean="0">
                          <a:latin typeface="Goudy Old Style"/>
                        </a:rPr>
                        <a:t>6. Determine </a:t>
                      </a:r>
                      <a:r>
                        <a:rPr lang="en-US" dirty="0">
                          <a:latin typeface="Goudy Old Style"/>
                        </a:rPr>
                        <a:t>a course of action.</a:t>
                      </a:r>
                    </a:p>
                  </a:txBody>
                  <a:tcPr>
                    <a:lnL>
                      <a:noFill/>
                    </a:lnL>
                    <a:lnR>
                      <a:noFill/>
                    </a:lnR>
                    <a:lnT>
                      <a:noFill/>
                    </a:lnT>
                    <a:lnB>
                      <a:noFill/>
                    </a:lnB>
                  </a:tcPr>
                </a:tc>
              </a:tr>
            </a:tbl>
          </a:graphicData>
        </a:graphic>
      </p:graphicFrame>
    </p:spTree>
    <p:extLst>
      <p:ext uri="{BB962C8B-B14F-4D97-AF65-F5344CB8AC3E}">
        <p14:creationId xmlns:p14="http://schemas.microsoft.com/office/powerpoint/2010/main" val="305371719"/>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919557"/>
                                        </p:tgtEl>
                                        <p:attrNameLst>
                                          <p:attrName>style.visibility</p:attrName>
                                        </p:attrNameLst>
                                      </p:cBhvr>
                                      <p:to>
                                        <p:strVal val="visible"/>
                                      </p:to>
                                    </p:set>
                                    <p:animEffect transition="in" filter="box(out)">
                                      <p:cBhvr>
                                        <p:cTn id="7" dur="500"/>
                                        <p:tgtEl>
                                          <p:spTgt spid="919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3716"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83725" name="Rectangle 13"/>
          <p:cNvSpPr>
            <a:spLocks noChangeArrowheads="1"/>
          </p:cNvSpPr>
          <p:nvPr/>
        </p:nvSpPr>
        <p:spPr bwMode="auto">
          <a:xfrm>
            <a:off x="533400" y="2022475"/>
            <a:ext cx="72390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Biologists have formulated a list of characteristics by which we can recognize living things.</a:t>
            </a:r>
            <a:endParaRPr lang="en-US" altLang="en-US" sz="3200" b="0" i="1">
              <a:solidFill>
                <a:schemeClr val="tx1"/>
              </a:solidFill>
              <a:latin typeface="Times" charset="0"/>
            </a:endParaRPr>
          </a:p>
        </p:txBody>
      </p:sp>
      <p:sp>
        <p:nvSpPr>
          <p:cNvPr id="883726" name="Rectangle 14"/>
          <p:cNvSpPr>
            <a:spLocks noChangeArrowheads="1"/>
          </p:cNvSpPr>
          <p:nvPr/>
        </p:nvSpPr>
        <p:spPr bwMode="auto">
          <a:xfrm>
            <a:off x="533400" y="3795713"/>
            <a:ext cx="7162800" cy="96837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Only when something has all of them can it then be considered living.</a:t>
            </a:r>
            <a:endParaRPr lang="en-US" altLang="en-US" sz="3200" b="0" i="1">
              <a:solidFill>
                <a:schemeClr val="tx1"/>
              </a:solidFill>
              <a:latin typeface="Times" charset="0"/>
            </a:endParaRPr>
          </a:p>
        </p:txBody>
      </p:sp>
      <p:pic>
        <p:nvPicPr>
          <p:cNvPr id="883727" name="Picture 15"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883728" name="Picture 16"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sp>
        <p:nvSpPr>
          <p:cNvPr id="883729" name="Text Box 17"/>
          <p:cNvSpPr txBox="1">
            <a:spLocks noChangeArrowheads="1"/>
          </p:cNvSpPr>
          <p:nvPr/>
        </p:nvSpPr>
        <p:spPr bwMode="auto">
          <a:xfrm>
            <a:off x="565150" y="1066800"/>
            <a:ext cx="6889750" cy="585788"/>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Characteristics of Living Things</a:t>
            </a:r>
          </a:p>
        </p:txBody>
      </p:sp>
      <p:sp>
        <p:nvSpPr>
          <p:cNvPr id="2" name="Title 1"/>
          <p:cNvSpPr>
            <a:spLocks noGrp="1"/>
          </p:cNvSpPr>
          <p:nvPr>
            <p:ph type="title"/>
          </p:nvPr>
        </p:nvSpPr>
        <p:spPr/>
        <p:txBody>
          <a:bodyPr/>
          <a:lstStyle/>
          <a:p>
            <a:endParaRPr lang="en-US"/>
          </a:p>
        </p:txBody>
      </p:sp>
      <p:sp>
        <p:nvSpPr>
          <p:cNvPr id="3" name="Rectangle 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4900" y="5105400"/>
            <a:ext cx="2781300" cy="165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utoShape 6" descr="data:image/jpeg;base64,/9j/4AAQSkZJRgABAQAAAQABAAD/2wCEAAkGBg8PDw0PDQ0PDw4MDQ0MDQ0NDw8ODQwMFBAVFBQQFBIXGyYeFxkjGRQUHy8gIycpLCwsFR4xNTAqNSYrLCkBCQoKDgwOGg8PGjUkHyQqLCwsKS8pLCwpLCksKSkpLCksKSwpLCksKSwsLCwsLCwpKSkpKSksKSwpLCwpLCwsKf/AABEIAOEA4QMBIgACEQEDEQH/xAAbAAADAAMBAQAAAAAAAAAAAAAAAQIDBQYEB//EAEAQAAICAQEEBwUGAwUJAAAAAAABAhEDBAUSITFBUWFxgZGhBhMiQsEyUmKSseEjctEUFaLC8AcWMzRDU2N0gv/EABkBAQADAQEAAAAAAAAAAAAAAAABAwQCBf/EACIRAQACAgEEAwEBAAAAAAAAAAABAgMRIQQSEzEUQWFRQv/aAAwDAQACEQMRAD8A+xKJSQ0iqAigooAJoKGABQUAwFQ6AYE0FFABNBQwAmgooAJoVFABIUUAE0FFAAqCiqACaCigAigaKACN0CgApDEhgAgsQAFisLAdjsmwsCgJsLAoCbCwKAVhYDAVisBgKwAYWTYAUBNjsCgJsLAqwJsdgDALFYDAVgBQEpjsAsTYCAVgAAAAAAFgAAMQAMBAAwEADsLEIB2FiABhYhAOwsQAVYWSOwHYWKxAUArACkx2TYWA7FYAAAAAIB0OgJGOgoBAOgoBAOgoBAOgoBCKoKAkKKoAJoKKoQCoRQUBIFUIBAAAAAADCwBIkMAGQCh0CGAqChgAAAwEFDABAMAEBi1OrhiSeSSjvPdjfOUupLpFHW438yX81x/UjcJ1LNQjSbS9oGnuadX97LJfDH+VPn3s1T2g025Pfk+cpSspvnrVdXDazsAOUwbdcXzS7pcPHgb3Zu1I5rjw31FS4cpRurXj+opmradIvhtXl7qChgXqSoRQASKigAkVFCAkYDAQANEgGAEAQwABjEYs2phCt51fJU2/ITOhmPLLaeJNre5cLSk1fejQ+0m35vG8WjvflwyZn8Kxw6VH8T5X0HNvVaxx3XLHFVS3btIy5Oo7Z1Vpx4O6Ny7TVe0UI/Zqlw3p2k31JCxe0MXzUH3ScX6nCv3qajlmnvJ01Hn4Hojpl0+jcf0M/wAi8zuGj49Ijl0Wu27OUqT3Yfdi3cu982Tp9uV80ovp6U/BnOVDlGct7qg/ePyqzLDS5/lw55r/ANfIr8TnyXmdu/HSI02G0Nb72ayOUnKKajfKKfOlyIhtHIvmb76/oeDJlnjr3uDJBdc8c4r1SMmHURn9lrwOJmZnl1FYiOFanXcXvyfDnw4foYceqhJ0p8eq6b7jO0m+KT70rF7tXdK+ujjl3GtB431vzZ79kav3WSMm+Vr4nzT5qzwuQrOonU7hzMbjUu2x7Xg+h+DTPTj1MJcpK+p8GfPcjn0SpGXBtDLCryqS6pVL90aY6m0e2aemifUvoQjl9F7RtUpX4qTj+xvdLtOE647rfW+D8TTTNWzNfDar12FgJlyoMQCABkjAaGNIdEiUjW6jbcE3HHU3FtSd/CmujhzNmn6Hz6UZYJZMLpPFknG225Sjdp12ppmfNeaRwuxUi08un/vib+6u6P8AVg9r5PvR8oo5b37fzPwjX6k2+pv+aRl81v61eCrodTt2S4PNGL7N2/JGqevdye9Kbk7cpXb8zx8V9mMY9ybf0JcJc5ZHXhBehXbJafayuOsenolmlL5fN8PQwzn1zSv7q4/Ujdh0vertcyot/LDkm/ipeiK1kRo9NgeTIseHHKeWSu3wVct6Tf2UdRofZHGqlqZe+lz3OMcEexR5y735D9i8Mf7N75fb1GTJLJLp+GbjGPckvVm/N+HDERuWHNmmZ1CMOCEFu44xhFclCKivJFjEamYUajaXsxps9y3PdZejNhqEr7UuEvFG3EyJiJ4lMTMenzrX6XLpsvus0k95XhyQit3LBc+HQ10ow+9/E3+VG1/2k6iMVoVa33mySS/BUU/C2jWKXZw8Ir+p5uakUtqHpYrTau5G++je8ZNfQH3J99y+ot7pvyV+rCMufTx6W3+lFC5TT7Eu5fUKv5n4fsJyS6Ur6OFhxf3n6L1JNG0um/Gv2LxZXDjFtd10zFT7F4/sP/6XHuCHXbA2p7xe7k+NXHj1c19fM3Bxns7Ks+JXzk0lx+5K/Q7Sj0untM05ebnrFb8JEU0JovUJAoAMqRM7LQwMSRzvtRsxutRjSbSUMyrnBcp+HJ9ncdI0RKJzesWjUuq2ms7h873Z39qKT6or6j91Lpm/BV9Dd7X9nt2TngW9GXGWK2nH+Ts7DQ9LXu0muDWTg/I8y+OaTy9Kl4vHBzx9c3+avqJYodL3u97zBx7YLsjGy77X4UitaVxXJPypeo8eepLlXVbk67kTvLsf+JieR9b9EDTb+zO01pZz0+Z7uKc3kxTf2YSfQ+pPhx6Gu07FTXWfPsOeEko5VdcFPi5JdT7D36V5ca/gZXudEX8UfJ8jVi6jtjUsuXB3TuHZb4945qG2NQuDjCXmvqW9uZujFBd8mzR56f1n8F3Rbxrdr7fwaWN5ZXNr4cUOOWb7F0LtfA0mo2jqsn/UWOP/AIluv8z4+pqMmkxptye/J8W+Lbfazi3Ux/lZXp5+2p12XNrdT/aMy3VGo4sa4rHBO1Ht48W+lntWF8G2uXe/MzZMiXDyjFcTFOfXKl1Ln5mK1u6dy3VjUahW6lxfry9So5F1+SMOJyk/hg0vvzTXlfFlyjXzuUvuw3eD7X0HDrRyS5/Hx40qSvxFXZLxmY54HXxy3U11vn/rsLwQT4Qt+cpPwRMQTwJ0lbxppXfFPh4mRQjV7sUudtJcD36fYWfJX8Jxj15fgX5efobjS+y2JU87961x3K3cd93NltcNrfSm2alftg9ldmLeeorhW7j6m3wlJdlcPFnTWY4pJJJUkqSSpJdVFWehjp2V087Jeb23JiACxWAEAGaxgh0BI3EBpgeXNgNbrNBCfDJjjLvXHz5m8aMM8aInn2mHKZ9h4/leSHdK0vMwPYN/ZzpP8WNN/qdTm06NXqcFFVsVJ+ltct4+2q/3dlX/ADC/I3/mPDrdFPC0pbu7K92ceT6075M92pzOHJteJqdo7SlKDTd7rUvL9mym+KmuF2PLffI4dE1a6E19DFPNkhTjJ10rpfcClF8Ur7VjfPsK3m65+U/qmYm97dPtCUlam6/FXIp7Qf8A3Evymvw6qMXK4q03G2ly8jL/AHjHqXki+mGZje2a+WImYiGXNruuTk+pOzF75dMoq+hP6kvXx+7HyQ1tFdFI68H6jz/h7irg1XYY3poNpt+O9yMOTWR97ivdSnvQd1W9zXjz8j3uMPw+iKb17Z0vpfujbzqEFyi5cUlSu5N1zZudDsaL45csr6MeKoxiureabb7eBr5QVKpL4JxnSrjXQe7Q5JOSLsFKzzKjPktHENvh2PplX8JSfXkbm/XgbLDjjFVCKiuqKUV6Hn00OB7IQNsViPUMVrTPuVIpIEi0jpwmhpFUFEoTQi2iWgEA6GBaZRjsLAyAYt4N8DMFGHfGpgZHBGHJpovmkXviciEtVrdh453wruOc2h7H5Hfuqd9DdHbMmUXRxNYl1Fph820mDV44Qhk0GeUlcW8cVOKSfDiuwz5paiLSjoNXO2nccaUY97bR3fuxbhn+PDT8iXJ6X2UlNKWSDi5W2m6a49jPfi9jcfSn5s6TDDgeiMS6uOIjSm2SZnblcnsXjfK13M8Go9iH8kn3M7vdJcDrshz3y+T7Y9mtViUXHC8qWSMmofE6Tu0i8muyx3U9Lqm5JXu6bUSUez4YV6n03NitkPCU3wxafa+meax6fP8AY+n1OfJJSwZcUE1/xccobyvovj5nVaXYzj1m2hjpmY6x4oo5yZZvLFh01GZYhqQ1IvUEsZW6G+G+ECgoW+G8SgUKh2ABQAAEgAAJolosQE0MBAUNEjTAtIe6ESkQJcBe7MgBKVEpIQ0whVAwsLJEOInEsRCUbomimS2BNAAWAEjAkIpE0UggxolFAAAAEgCGAhFUJoCQoqgoBUFDodAJMpSFQgMm8G8QhgOwsKAB7wt4KAA3g3hUBALFRVBQE0FFUKiRNCKaJYAAAAxiGAAAgBFJCiWgFQmiqACKAbABAAwAAAAQxDABisAGArAAGIAGAAACYxAJiYxAKgGIAGAAIAABotGNMtMChBYrAGTY2ybAYE2OwGArCwKCybCwKsVisVgVYWTYWBdhZFjsC7AmwsChWKwsBiFYWAwFYWAxCsTYDsZFgBSLQgJDBiAgJksAAAAAGIYAAAACAAAQwAAGAAAwAAEMAEJjAAEMAJEwABAAEj//2Q=="/>
          <p:cNvSpPr>
            <a:spLocks noChangeAspect="1" noChangeArrowheads="1"/>
          </p:cNvSpPr>
          <p:nvPr/>
        </p:nvSpPr>
        <p:spPr bwMode="auto">
          <a:xfrm>
            <a:off x="63500" y="-1039813"/>
            <a:ext cx="2143125" cy="21431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7313" y="4680889"/>
            <a:ext cx="21431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83725"/>
                                        </p:tgtEl>
                                        <p:attrNameLst>
                                          <p:attrName>style.visibility</p:attrName>
                                        </p:attrNameLst>
                                      </p:cBhvr>
                                      <p:to>
                                        <p:strVal val="visible"/>
                                      </p:to>
                                    </p:set>
                                    <p:animEffect transition="in" filter="box(out)">
                                      <p:cBhvr>
                                        <p:cTn id="7" dur="500"/>
                                        <p:tgtEl>
                                          <p:spTgt spid="88372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83726"/>
                                        </p:tgtEl>
                                        <p:attrNameLst>
                                          <p:attrName>style.visibility</p:attrName>
                                        </p:attrNameLst>
                                      </p:cBhvr>
                                      <p:to>
                                        <p:strVal val="visible"/>
                                      </p:to>
                                    </p:set>
                                    <p:animEffect transition="in" filter="box(out)">
                                      <p:cBhvr>
                                        <p:cTn id="12" dur="500"/>
                                        <p:tgtEl>
                                          <p:spTgt spid="883726"/>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883716"/>
                                        </p:tgtEl>
                                        <p:attrNameLst>
                                          <p:attrName>style.visibility</p:attrName>
                                        </p:attrNameLst>
                                      </p:cBhvr>
                                      <p:to>
                                        <p:strVal val="visible"/>
                                      </p:to>
                                    </p:set>
                                    <p:animEffect transition="in" filter="box(out)">
                                      <p:cBhvr>
                                        <p:cTn id="16" dur="500"/>
                                        <p:tgtEl>
                                          <p:spTgt spid="883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3725" grpId="0" autoUpdateAnimBg="0"/>
      <p:bldP spid="883726"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0578" name="Rectangle 2"/>
          <p:cNvSpPr>
            <a:spLocks noGrp="1" noChangeArrowheads="1"/>
          </p:cNvSpPr>
          <p:nvPr>
            <p:ph type="title"/>
          </p:nvPr>
        </p:nvSpPr>
        <p:spPr>
          <a:xfrm>
            <a:off x="914400" y="6888163"/>
            <a:ext cx="8229600" cy="274637"/>
          </a:xfrm>
        </p:spPr>
        <p:txBody>
          <a:bodyPr>
            <a:normAutofit fontScale="90000"/>
          </a:bodyPr>
          <a:lstStyle/>
          <a:p>
            <a:pPr algn="r"/>
            <a:r>
              <a:rPr lang="en-US" altLang="en-US" sz="1600" b="1"/>
              <a:t>Section 1.3 Summary – pages 19-23</a:t>
            </a:r>
          </a:p>
        </p:txBody>
      </p:sp>
      <p:sp>
        <p:nvSpPr>
          <p:cNvPr id="920579" name="Rectangle 3"/>
          <p:cNvSpPr>
            <a:spLocks noChangeArrowheads="1"/>
          </p:cNvSpPr>
          <p:nvPr/>
        </p:nvSpPr>
        <p:spPr bwMode="auto">
          <a:xfrm>
            <a:off x="457200" y="1905000"/>
            <a:ext cx="7315200" cy="968375"/>
          </a:xfrm>
          <a:prstGeom prst="rect">
            <a:avLst/>
          </a:prstGeom>
          <a:noFill/>
          <a:ln w="9525">
            <a:noFill/>
            <a:miter lim="800000"/>
            <a:headEnd/>
            <a:tailEnd/>
          </a:ln>
          <a:effectLst/>
        </p:spPr>
        <p:txBody>
          <a:bodyPr>
            <a:spAutoFit/>
          </a:bodyPr>
          <a:lstStyle/>
          <a:p>
            <a:pPr marL="342900" indent="-342900" algn="l">
              <a:buClr>
                <a:schemeClr val="tx1"/>
              </a:buClr>
              <a:buFontTx/>
              <a:buChar char="•"/>
            </a:pPr>
            <a:r>
              <a:rPr lang="en-US" altLang="en-US" sz="3200" b="0" dirty="0">
                <a:solidFill>
                  <a:schemeClr val="tx1"/>
                </a:solidFill>
                <a:latin typeface="Times" charset="0"/>
              </a:rPr>
              <a:t>Some questions are simply not in the realm of science.</a:t>
            </a:r>
          </a:p>
        </p:txBody>
      </p:sp>
      <p:sp>
        <p:nvSpPr>
          <p:cNvPr id="920580"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Can science answer all questions?</a:t>
            </a:r>
            <a:r>
              <a:rPr lang="en-US" altLang="en-US" sz="4000">
                <a:solidFill>
                  <a:srgbClr val="FFFF00"/>
                </a:solidFill>
                <a:latin typeface="Times" charset="0"/>
              </a:rPr>
              <a:t> </a:t>
            </a:r>
          </a:p>
        </p:txBody>
      </p:sp>
      <p:pic>
        <p:nvPicPr>
          <p:cNvPr id="920587" name="Picture 11" descr="Sec"/>
          <p:cNvPicPr>
            <a:picLocks noChangeAspect="1" noChangeArrowheads="1"/>
          </p:cNvPicPr>
          <p:nvPr/>
        </p:nvPicPr>
        <p:blipFill>
          <a:blip r:embed="rId2" cstate="print"/>
          <a:srcRect/>
          <a:stretch>
            <a:fillRect/>
          </a:stretch>
        </p:blipFill>
        <p:spPr bwMode="auto">
          <a:xfrm>
            <a:off x="0" y="0"/>
            <a:ext cx="1828800" cy="811213"/>
          </a:xfrm>
          <a:prstGeom prst="rect">
            <a:avLst/>
          </a:prstGeom>
          <a:noFill/>
        </p:spPr>
      </p:pic>
      <p:pic>
        <p:nvPicPr>
          <p:cNvPr id="920588" name="Picture 12" descr="Sec"/>
          <p:cNvPicPr>
            <a:picLocks noChangeAspect="1" noChangeArrowheads="1"/>
          </p:cNvPicPr>
          <p:nvPr/>
        </p:nvPicPr>
        <p:blipFill>
          <a:blip r:embed="rId3" cstate="print"/>
          <a:srcRect/>
          <a:stretch>
            <a:fillRect/>
          </a:stretch>
        </p:blipFill>
        <p:spPr bwMode="auto">
          <a:xfrm>
            <a:off x="2584450" y="0"/>
            <a:ext cx="3975100" cy="482600"/>
          </a:xfrm>
          <a:prstGeom prst="rect">
            <a:avLst/>
          </a:prstGeom>
          <a:noFill/>
        </p:spPr>
      </p:pic>
      <p:sp>
        <p:nvSpPr>
          <p:cNvPr id="920589" name="Rectangle 13"/>
          <p:cNvSpPr>
            <a:spLocks noChangeArrowheads="1"/>
          </p:cNvSpPr>
          <p:nvPr/>
        </p:nvSpPr>
        <p:spPr bwMode="auto">
          <a:xfrm>
            <a:off x="457200" y="3276600"/>
            <a:ext cx="4572000" cy="2751522"/>
          </a:xfrm>
          <a:prstGeom prst="rect">
            <a:avLst/>
          </a:prstGeom>
          <a:noFill/>
          <a:ln w="9525">
            <a:noFill/>
            <a:miter lim="800000"/>
            <a:headEnd/>
            <a:tailEnd/>
          </a:ln>
          <a:effectLst/>
        </p:spPr>
        <p:txBody>
          <a:bodyPr wrap="square">
            <a:spAutoFit/>
          </a:bodyPr>
          <a:lstStyle/>
          <a:p>
            <a:pPr marL="342900" indent="-342900" algn="l">
              <a:buFontTx/>
              <a:buChar char="•"/>
            </a:pPr>
            <a:r>
              <a:rPr lang="en-US" altLang="en-US" sz="3200" b="0" dirty="0">
                <a:solidFill>
                  <a:schemeClr val="tx1"/>
                </a:solidFill>
                <a:latin typeface="Times" charset="0"/>
              </a:rPr>
              <a:t>Such questions may involve decisions regarding good versus evil, ugly versus beautiful, or similar </a:t>
            </a:r>
            <a:r>
              <a:rPr lang="en-US" altLang="en-US" sz="3200" b="0" dirty="0" err="1">
                <a:solidFill>
                  <a:schemeClr val="tx1"/>
                </a:solidFill>
                <a:latin typeface="Times" charset="0"/>
              </a:rPr>
              <a:t>judgements</a:t>
            </a:r>
            <a:r>
              <a:rPr lang="en-US" altLang="en-US" sz="3200" b="0" dirty="0">
                <a:solidFill>
                  <a:schemeClr val="tx1"/>
                </a:solidFill>
                <a:latin typeface="Times" charset="0"/>
              </a:rPr>
              <a:t>.</a:t>
            </a:r>
          </a:p>
        </p:txBody>
      </p:sp>
      <p:pic>
        <p:nvPicPr>
          <p:cNvPr id="5124" name="Picture 4" descr="http://www.freakingnews.com/pictures/23500/Bad-Luck--2379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5076" y="2971800"/>
            <a:ext cx="3536324" cy="27633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20579"/>
                                        </p:tgtEl>
                                        <p:attrNameLst>
                                          <p:attrName>style.visibility</p:attrName>
                                        </p:attrNameLst>
                                      </p:cBhvr>
                                      <p:to>
                                        <p:strVal val="visible"/>
                                      </p:to>
                                    </p:set>
                                    <p:animEffect transition="in" filter="box(out)">
                                      <p:cBhvr>
                                        <p:cTn id="7" dur="500"/>
                                        <p:tgtEl>
                                          <p:spTgt spid="92057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0589"/>
                                        </p:tgtEl>
                                        <p:attrNameLst>
                                          <p:attrName>style.visibility</p:attrName>
                                        </p:attrNameLst>
                                      </p:cBhvr>
                                      <p:to>
                                        <p:strVal val="visible"/>
                                      </p:to>
                                    </p:set>
                                    <p:animEffect transition="in" filter="box(out)">
                                      <p:cBhvr>
                                        <p:cTn id="12" dur="500"/>
                                        <p:tgtEl>
                                          <p:spTgt spid="920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0579" grpId="0" autoUpdateAnimBg="0"/>
      <p:bldP spid="920589"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886200" cy="1143000"/>
          </a:xfrm>
        </p:spPr>
        <p:txBody>
          <a:bodyPr/>
          <a:lstStyle/>
          <a:p>
            <a:r>
              <a:rPr lang="en-US" dirty="0" smtClean="0"/>
              <a:t>Using DDT</a:t>
            </a:r>
            <a:endParaRPr lang="en-US" dirty="0"/>
          </a:p>
        </p:txBody>
      </p:sp>
      <p:sp>
        <p:nvSpPr>
          <p:cNvPr id="3" name="Content Placeholder 2"/>
          <p:cNvSpPr>
            <a:spLocks noGrp="1"/>
          </p:cNvSpPr>
          <p:nvPr>
            <p:ph idx="1"/>
          </p:nvPr>
        </p:nvSpPr>
        <p:spPr/>
        <p:txBody>
          <a:bodyPr/>
          <a:lstStyle/>
          <a:p>
            <a:endParaRPr lang="en-US" dirty="0"/>
          </a:p>
        </p:txBody>
      </p:sp>
      <p:pic>
        <p:nvPicPr>
          <p:cNvPr id="6146" name="Picture 2" descr="http://www.scienceclarified.com/everyday/images/scet_03_img02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76400"/>
            <a:ext cx="3905250" cy="249555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3.bp.blogspot.com/_Q0RIUEKrwmI/STgLDLcEVkI/AAAAAAAAA4E/L4gvnObi-uA/s400/DD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4497" y="11806"/>
            <a:ext cx="5199503" cy="6084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23236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04"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dirty="0" smtClean="0">
                <a:solidFill>
                  <a:schemeClr val="tx2"/>
                </a:solidFill>
                <a:latin typeface="Times" charset="0"/>
              </a:rPr>
              <a:t>Scientific Research</a:t>
            </a:r>
            <a:endParaRPr lang="en-US" altLang="en-US" sz="4000" dirty="0">
              <a:solidFill>
                <a:srgbClr val="FFFF00"/>
              </a:solidFill>
              <a:latin typeface="Times" charset="0"/>
            </a:endParaRPr>
          </a:p>
        </p:txBody>
      </p:sp>
      <p:pic>
        <p:nvPicPr>
          <p:cNvPr id="921605" name="Picture 5" descr="end of slide"/>
          <p:cNvPicPr>
            <a:picLocks noChangeAspect="1" noChangeArrowheads="1"/>
          </p:cNvPicPr>
          <p:nvPr/>
        </p:nvPicPr>
        <p:blipFill>
          <a:blip r:embed="rId2" cstate="print"/>
          <a:srcRect/>
          <a:stretch>
            <a:fillRect/>
          </a:stretch>
        </p:blipFill>
        <p:spPr bwMode="auto">
          <a:xfrm>
            <a:off x="8486529" y="5940806"/>
            <a:ext cx="593725" cy="846138"/>
          </a:xfrm>
          <a:prstGeom prst="rect">
            <a:avLst/>
          </a:prstGeom>
          <a:noFill/>
        </p:spPr>
      </p:pic>
      <p:pic>
        <p:nvPicPr>
          <p:cNvPr id="921611" name="Picture 11" descr="Sec"/>
          <p:cNvPicPr>
            <a:picLocks noChangeAspect="1" noChangeArrowheads="1"/>
          </p:cNvPicPr>
          <p:nvPr/>
        </p:nvPicPr>
        <p:blipFill>
          <a:blip r:embed="rId3" cstate="print"/>
          <a:srcRect/>
          <a:stretch>
            <a:fillRect/>
          </a:stretch>
        </p:blipFill>
        <p:spPr bwMode="auto">
          <a:xfrm>
            <a:off x="0" y="0"/>
            <a:ext cx="1828800" cy="811213"/>
          </a:xfrm>
          <a:prstGeom prst="rect">
            <a:avLst/>
          </a:prstGeom>
          <a:noFill/>
        </p:spPr>
      </p:pic>
      <p:pic>
        <p:nvPicPr>
          <p:cNvPr id="921612" name="Picture 12" descr="Sec"/>
          <p:cNvPicPr>
            <a:picLocks noChangeAspect="1" noChangeArrowheads="1"/>
          </p:cNvPicPr>
          <p:nvPr/>
        </p:nvPicPr>
        <p:blipFill>
          <a:blip r:embed="rId4" cstate="print"/>
          <a:srcRect/>
          <a:stretch>
            <a:fillRect/>
          </a:stretch>
        </p:blipFill>
        <p:spPr bwMode="auto">
          <a:xfrm>
            <a:off x="2584450" y="0"/>
            <a:ext cx="3975100" cy="482600"/>
          </a:xfrm>
          <a:prstGeom prst="rect">
            <a:avLst/>
          </a:prstGeom>
          <a:noFill/>
        </p:spPr>
      </p:pic>
      <p:sp>
        <p:nvSpPr>
          <p:cNvPr id="3" name="Title 2"/>
          <p:cNvSpPr>
            <a:spLocks noGrp="1"/>
          </p:cNvSpPr>
          <p:nvPr>
            <p:ph type="title"/>
          </p:nvPr>
        </p:nvSpPr>
        <p:spPr/>
        <p:txBody>
          <a:bodyPr/>
          <a:lstStyle/>
          <a:p>
            <a:endParaRPr lang="en-US"/>
          </a:p>
        </p:txBody>
      </p:sp>
      <p:sp>
        <p:nvSpPr>
          <p:cNvPr id="4" name="Content Placeholder 3"/>
          <p:cNvSpPr>
            <a:spLocks noGrp="1"/>
          </p:cNvSpPr>
          <p:nvPr>
            <p:ph sz="half" idx="1"/>
          </p:nvPr>
        </p:nvSpPr>
        <p:spPr>
          <a:xfrm>
            <a:off x="388602" y="1752600"/>
            <a:ext cx="4038600" cy="4525963"/>
          </a:xfrm>
        </p:spPr>
        <p:txBody>
          <a:bodyPr>
            <a:normAutofit fontScale="70000" lnSpcReduction="20000"/>
          </a:bodyPr>
          <a:lstStyle/>
          <a:p>
            <a:pPr>
              <a:lnSpc>
                <a:spcPct val="150000"/>
              </a:lnSpc>
              <a:buClr>
                <a:schemeClr val="tx1"/>
              </a:buClr>
              <a:buFontTx/>
              <a:buChar char="•"/>
            </a:pPr>
            <a:r>
              <a:rPr lang="en-US" altLang="en-US" u="sng" dirty="0"/>
              <a:t>Pure science</a:t>
            </a:r>
            <a:r>
              <a:rPr lang="en-US" altLang="en-US" dirty="0"/>
              <a:t>- Scientific study that is carried out mainly for the sake of knowledge—with no immediate interest in applying the results to daily living</a:t>
            </a:r>
          </a:p>
          <a:p>
            <a:pPr>
              <a:lnSpc>
                <a:spcPct val="150000"/>
              </a:lnSpc>
              <a:buClr>
                <a:schemeClr val="tx1"/>
              </a:buClr>
              <a:buFontTx/>
              <a:buChar char="•"/>
            </a:pPr>
            <a:r>
              <a:rPr lang="en-US" altLang="en-US" u="sng" dirty="0"/>
              <a:t>Applied Science- </a:t>
            </a:r>
            <a:r>
              <a:rPr lang="en-US" altLang="en-US" dirty="0"/>
              <a:t>work in research that has </a:t>
            </a:r>
            <a:r>
              <a:rPr lang="en-US" altLang="en-US" dirty="0" smtClean="0"/>
              <a:t>obvious </a:t>
            </a:r>
            <a:r>
              <a:rPr lang="en-US" altLang="en-US" dirty="0"/>
              <a:t>and immediate applications </a:t>
            </a:r>
          </a:p>
        </p:txBody>
      </p:sp>
      <p:sp>
        <p:nvSpPr>
          <p:cNvPr id="5" name="Content Placeholder 4"/>
          <p:cNvSpPr>
            <a:spLocks noGrp="1"/>
          </p:cNvSpPr>
          <p:nvPr>
            <p:ph sz="half" idx="2"/>
          </p:nvPr>
        </p:nvSpPr>
        <p:spPr>
          <a:xfrm>
            <a:off x="4413161" y="1524000"/>
            <a:ext cx="4343400" cy="4525963"/>
          </a:xfrm>
        </p:spPr>
        <p:txBody>
          <a:bodyPr>
            <a:normAutofit fontScale="70000" lnSpcReduction="20000"/>
          </a:bodyPr>
          <a:lstStyle/>
          <a:p>
            <a:pPr>
              <a:lnSpc>
                <a:spcPct val="170000"/>
              </a:lnSpc>
            </a:pPr>
            <a:r>
              <a:rPr lang="en-US" dirty="0" smtClean="0"/>
              <a:t>Pure Science that becomes applied</a:t>
            </a:r>
          </a:p>
          <a:p>
            <a:pPr>
              <a:lnSpc>
                <a:spcPct val="170000"/>
              </a:lnSpc>
            </a:pPr>
            <a:r>
              <a:rPr lang="en-US" dirty="0" smtClean="0"/>
              <a:t>water </a:t>
            </a:r>
            <a:r>
              <a:rPr lang="en-US" dirty="0"/>
              <a:t>treatment plants</a:t>
            </a:r>
            <a:r>
              <a:rPr lang="en-US" dirty="0" smtClean="0"/>
              <a:t>,</a:t>
            </a:r>
          </a:p>
          <a:p>
            <a:pPr>
              <a:lnSpc>
                <a:spcPct val="170000"/>
              </a:lnSpc>
            </a:pPr>
            <a:r>
              <a:rPr lang="en-US" dirty="0" smtClean="0"/>
              <a:t>Vaccinations &amp;  antibiotics</a:t>
            </a:r>
          </a:p>
          <a:p>
            <a:pPr>
              <a:lnSpc>
                <a:spcPct val="170000"/>
              </a:lnSpc>
            </a:pPr>
            <a:r>
              <a:rPr lang="en-US" dirty="0" smtClean="0"/>
              <a:t>high-yielding crops </a:t>
            </a:r>
          </a:p>
          <a:p>
            <a:pPr>
              <a:lnSpc>
                <a:spcPct val="170000"/>
              </a:lnSpc>
            </a:pPr>
            <a:r>
              <a:rPr lang="en-US" dirty="0" smtClean="0"/>
              <a:t>brain </a:t>
            </a:r>
            <a:r>
              <a:rPr lang="en-US" dirty="0"/>
              <a:t>scan </a:t>
            </a:r>
            <a:endParaRPr lang="en-US" dirty="0" smtClean="0"/>
          </a:p>
          <a:p>
            <a:pPr>
              <a:lnSpc>
                <a:spcPct val="170000"/>
              </a:lnSpc>
            </a:pPr>
            <a:r>
              <a:rPr lang="en-US" dirty="0" smtClean="0"/>
              <a:t>are </a:t>
            </a:r>
            <a:r>
              <a:rPr lang="en-US" dirty="0"/>
              <a:t>indirect results of research done by scientists in many different fields over hundreds  of years. </a:t>
            </a:r>
          </a:p>
          <a:p>
            <a:pPr>
              <a:lnSpc>
                <a:spcPct val="170000"/>
              </a:lnSpc>
            </a:pPr>
            <a:endParaRPr lang="en-US"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921605"/>
                                        </p:tgtEl>
                                        <p:attrNameLst>
                                          <p:attrName>style.visibility</p:attrName>
                                        </p:attrNameLst>
                                      </p:cBhvr>
                                      <p:to>
                                        <p:strVal val="visible"/>
                                      </p:to>
                                    </p:set>
                                    <p:animEffect transition="in" filter="box(out)">
                                      <p:cBhvr>
                                        <p:cTn id="7" dur="500"/>
                                        <p:tgtEl>
                                          <p:spTgt spid="921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2628" name="Rectangle 4"/>
          <p:cNvSpPr>
            <a:spLocks noChangeArrowheads="1"/>
          </p:cNvSpPr>
          <p:nvPr/>
        </p:nvSpPr>
        <p:spPr bwMode="auto">
          <a:xfrm>
            <a:off x="457200" y="9445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Can technology solve all problems?</a:t>
            </a:r>
            <a:r>
              <a:rPr lang="en-US" altLang="en-US" sz="4000">
                <a:solidFill>
                  <a:srgbClr val="FFFF00"/>
                </a:solidFill>
                <a:latin typeface="Times" charset="0"/>
              </a:rPr>
              <a:t> </a:t>
            </a:r>
          </a:p>
        </p:txBody>
      </p:sp>
      <p:pic>
        <p:nvPicPr>
          <p:cNvPr id="922635" name="Picture 11" descr="Sec"/>
          <p:cNvPicPr>
            <a:picLocks noChangeAspect="1" noChangeArrowheads="1"/>
          </p:cNvPicPr>
          <p:nvPr/>
        </p:nvPicPr>
        <p:blipFill>
          <a:blip r:embed="rId2" cstate="print"/>
          <a:srcRect/>
          <a:stretch>
            <a:fillRect/>
          </a:stretch>
        </p:blipFill>
        <p:spPr bwMode="auto">
          <a:xfrm>
            <a:off x="0" y="0"/>
            <a:ext cx="1828800" cy="811213"/>
          </a:xfrm>
          <a:prstGeom prst="rect">
            <a:avLst/>
          </a:prstGeom>
          <a:noFill/>
        </p:spPr>
      </p:pic>
      <p:pic>
        <p:nvPicPr>
          <p:cNvPr id="922636" name="Picture 12" descr="Sec"/>
          <p:cNvPicPr>
            <a:picLocks noChangeAspect="1" noChangeArrowheads="1"/>
          </p:cNvPicPr>
          <p:nvPr/>
        </p:nvPicPr>
        <p:blipFill>
          <a:blip r:embed="rId3" cstate="print"/>
          <a:srcRect/>
          <a:stretch>
            <a:fillRect/>
          </a:stretch>
        </p:blipFill>
        <p:spPr bwMode="auto">
          <a:xfrm>
            <a:off x="2584450" y="0"/>
            <a:ext cx="3975100" cy="482600"/>
          </a:xfrm>
          <a:prstGeom prst="rect">
            <a:avLst/>
          </a:prstGeom>
          <a:noFill/>
        </p:spPr>
      </p:pic>
      <p:sp>
        <p:nvSpPr>
          <p:cNvPr id="922637" name="Rectangle 13"/>
          <p:cNvSpPr>
            <a:spLocks noChangeArrowheads="1"/>
          </p:cNvSpPr>
          <p:nvPr/>
        </p:nvSpPr>
        <p:spPr bwMode="auto">
          <a:xfrm>
            <a:off x="457200" y="1752601"/>
            <a:ext cx="8839200" cy="1318181"/>
          </a:xfrm>
          <a:prstGeom prst="rect">
            <a:avLst/>
          </a:prstGeom>
          <a:noFill/>
          <a:ln w="9525">
            <a:noFill/>
            <a:miter lim="800000"/>
            <a:headEnd/>
            <a:tailEnd/>
          </a:ln>
          <a:effectLst/>
        </p:spPr>
        <p:txBody>
          <a:bodyPr wrap="square">
            <a:spAutoFit/>
          </a:bodyPr>
          <a:lstStyle/>
          <a:p>
            <a:pPr marL="342900" indent="-342900" algn="l">
              <a:lnSpc>
                <a:spcPct val="150000"/>
              </a:lnSpc>
              <a:buClr>
                <a:schemeClr val="tx1"/>
              </a:buClr>
              <a:buFontTx/>
              <a:buChar char="•"/>
            </a:pPr>
            <a:r>
              <a:rPr lang="en-US" altLang="en-US" b="0" dirty="0">
                <a:solidFill>
                  <a:srgbClr val="FF0066"/>
                </a:solidFill>
                <a:latin typeface="+mn-lt"/>
              </a:rPr>
              <a:t>Technology</a:t>
            </a:r>
            <a:r>
              <a:rPr lang="en-US" altLang="en-US" b="0" dirty="0">
                <a:solidFill>
                  <a:schemeClr val="tx1"/>
                </a:solidFill>
                <a:latin typeface="+mn-lt"/>
              </a:rPr>
              <a:t> is the application of scientific research to society’s needs and problems.</a:t>
            </a:r>
          </a:p>
        </p:txBody>
      </p:sp>
      <p:pic>
        <p:nvPicPr>
          <p:cNvPr id="922644" name="Picture 20" descr="C01-07P"/>
          <p:cNvPicPr>
            <a:picLocks noChangeAspect="1" noChangeArrowheads="1"/>
          </p:cNvPicPr>
          <p:nvPr/>
        </p:nvPicPr>
        <p:blipFill>
          <a:blip r:embed="rId4" cstate="print"/>
          <a:srcRect/>
          <a:stretch>
            <a:fillRect/>
          </a:stretch>
        </p:blipFill>
        <p:spPr bwMode="auto">
          <a:xfrm>
            <a:off x="457200" y="3429000"/>
            <a:ext cx="4140200" cy="2736850"/>
          </a:xfrm>
          <a:prstGeom prst="rect">
            <a:avLst/>
          </a:prstGeom>
          <a:noFill/>
        </p:spPr>
      </p:pic>
      <p:sp>
        <p:nvSpPr>
          <p:cNvPr id="2" name="Rectangle 1"/>
          <p:cNvSpPr/>
          <p:nvPr/>
        </p:nvSpPr>
        <p:spPr>
          <a:xfrm>
            <a:off x="5029200" y="3352801"/>
            <a:ext cx="3962400" cy="2805063"/>
          </a:xfrm>
          <a:prstGeom prst="rect">
            <a:avLst/>
          </a:prstGeom>
        </p:spPr>
        <p:txBody>
          <a:bodyPr wrap="square">
            <a:spAutoFit/>
          </a:bodyPr>
          <a:lstStyle/>
          <a:p>
            <a:pPr marL="342900" indent="-342900" algn="l">
              <a:lnSpc>
                <a:spcPct val="150000"/>
              </a:lnSpc>
              <a:buClr>
                <a:schemeClr val="tx1"/>
              </a:buClr>
              <a:buFontTx/>
              <a:buChar char="•"/>
            </a:pPr>
            <a:r>
              <a:rPr lang="en-US" altLang="en-US" sz="2400" b="0" dirty="0">
                <a:solidFill>
                  <a:schemeClr val="tx1"/>
                </a:solidFill>
                <a:latin typeface="+mn-lt"/>
              </a:rPr>
              <a:t>Science and technology will never answer all of the questions we ask, nor will they solve all of our problems.</a:t>
            </a:r>
          </a:p>
        </p:txBody>
      </p:sp>
      <p:sp>
        <p:nvSpPr>
          <p:cNvPr id="3" name="Title 2"/>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922644"/>
                                        </p:tgtEl>
                                        <p:attrNameLst>
                                          <p:attrName>style.visibility</p:attrName>
                                        </p:attrNameLst>
                                      </p:cBhvr>
                                      <p:to>
                                        <p:strVal val="visible"/>
                                      </p:to>
                                    </p:set>
                                    <p:animEffect transition="in" filter="box(out)">
                                      <p:cBhvr>
                                        <p:cTn id="7" dur="500"/>
                                        <p:tgtEl>
                                          <p:spTgt spid="922644"/>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922637"/>
                                        </p:tgtEl>
                                        <p:attrNameLst>
                                          <p:attrName>style.visibility</p:attrName>
                                        </p:attrNameLst>
                                      </p:cBhvr>
                                      <p:to>
                                        <p:strVal val="visible"/>
                                      </p:to>
                                    </p:set>
                                    <p:animEffect transition="in" filter="box(out)">
                                      <p:cBhvr>
                                        <p:cTn id="11" dur="500"/>
                                        <p:tgtEl>
                                          <p:spTgt spid="922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37"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572000" cy="1143000"/>
          </a:xfrm>
        </p:spPr>
        <p:txBody>
          <a:bodyPr>
            <a:normAutofit/>
          </a:bodyPr>
          <a:lstStyle/>
          <a:p>
            <a:r>
              <a:rPr lang="en-US" dirty="0"/>
              <a:t>Technology </a:t>
            </a:r>
          </a:p>
        </p:txBody>
      </p:sp>
      <p:sp>
        <p:nvSpPr>
          <p:cNvPr id="3" name="Content Placeholder 2"/>
          <p:cNvSpPr>
            <a:spLocks noGrp="1"/>
          </p:cNvSpPr>
          <p:nvPr>
            <p:ph idx="1"/>
          </p:nvPr>
        </p:nvSpPr>
        <p:spPr>
          <a:xfrm>
            <a:off x="457200" y="1600200"/>
            <a:ext cx="4724400" cy="4525963"/>
          </a:xfrm>
        </p:spPr>
        <p:txBody>
          <a:bodyPr>
            <a:normAutofit fontScale="62500" lnSpcReduction="20000"/>
          </a:bodyPr>
          <a:lstStyle/>
          <a:p>
            <a:pPr>
              <a:lnSpc>
                <a:spcPct val="170000"/>
              </a:lnSpc>
            </a:pPr>
            <a:r>
              <a:rPr lang="en-US" b="1" dirty="0" smtClean="0"/>
              <a:t>has </a:t>
            </a:r>
            <a:r>
              <a:rPr lang="en-US" b="1" dirty="0"/>
              <a:t>helped increase the production </a:t>
            </a:r>
            <a:r>
              <a:rPr lang="en-US" b="1" dirty="0" smtClean="0"/>
              <a:t>of </a:t>
            </a:r>
            <a:r>
              <a:rPr lang="en-US" b="1" dirty="0"/>
              <a:t>food, reduced the amount of </a:t>
            </a:r>
            <a:r>
              <a:rPr lang="en-US" b="1" dirty="0" smtClean="0"/>
              <a:t>manual </a:t>
            </a:r>
            <a:r>
              <a:rPr lang="en-US" b="1" dirty="0"/>
              <a:t>labor needed to make products </a:t>
            </a:r>
            <a:r>
              <a:rPr lang="en-US" b="1" dirty="0" smtClean="0"/>
              <a:t>and </a:t>
            </a:r>
            <a:r>
              <a:rPr lang="en-US" b="1" dirty="0"/>
              <a:t>raise crops, and aided in the </a:t>
            </a:r>
            <a:r>
              <a:rPr lang="en-US" b="1" dirty="0" smtClean="0"/>
              <a:t>reduction </a:t>
            </a:r>
            <a:r>
              <a:rPr lang="en-US" b="1" dirty="0"/>
              <a:t>of wastes and environmental </a:t>
            </a:r>
            <a:r>
              <a:rPr lang="en-US" b="1" dirty="0" smtClean="0"/>
              <a:t>pollution</a:t>
            </a:r>
            <a:r>
              <a:rPr lang="en-US" b="1" dirty="0"/>
              <a:t>. </a:t>
            </a:r>
          </a:p>
          <a:p>
            <a:pPr>
              <a:lnSpc>
                <a:spcPct val="170000"/>
              </a:lnSpc>
            </a:pPr>
            <a:r>
              <a:rPr lang="en-US" b="1" dirty="0"/>
              <a:t>The advance of technology has </a:t>
            </a:r>
            <a:r>
              <a:rPr lang="en-US" b="1" dirty="0" smtClean="0"/>
              <a:t>benefited </a:t>
            </a:r>
            <a:r>
              <a:rPr lang="en-US" b="1" dirty="0"/>
              <a:t>humans in numerous ways, </a:t>
            </a:r>
            <a:r>
              <a:rPr lang="en-US" b="1" dirty="0" smtClean="0"/>
              <a:t>but </a:t>
            </a:r>
            <a:r>
              <a:rPr lang="en-US" b="1" dirty="0"/>
              <a:t>it has also resulted in some serious </a:t>
            </a:r>
            <a:r>
              <a:rPr lang="en-US" b="1" dirty="0" smtClean="0"/>
              <a:t>problems</a:t>
            </a:r>
            <a:r>
              <a:rPr lang="en-US" b="1" dirty="0"/>
              <a:t>. </a:t>
            </a:r>
          </a:p>
        </p:txBody>
      </p:sp>
      <p:pic>
        <p:nvPicPr>
          <p:cNvPr id="2050" name="Picture 2" descr="http://vufa.tdsb.on.ca/~danielle.skuy/Media/solutionfarmin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64557" y="2286000"/>
            <a:ext cx="294640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thedailysheeple.com/wp-content/uploads/2011/02/farm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6568" y="4643437"/>
            <a:ext cx="3048000" cy="205263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heritageofjapan.files.wordpress.com/2008/09/nihonnoruutsu-yayoi-ric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23299" y="152400"/>
            <a:ext cx="3028915" cy="1931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78888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Concepts </a:t>
            </a:r>
          </a:p>
        </p:txBody>
      </p:sp>
      <p:sp>
        <p:nvSpPr>
          <p:cNvPr id="3" name="Content Placeholder 2"/>
          <p:cNvSpPr>
            <a:spLocks noGrp="1"/>
          </p:cNvSpPr>
          <p:nvPr>
            <p:ph idx="1"/>
          </p:nvPr>
        </p:nvSpPr>
        <p:spPr/>
        <p:txBody>
          <a:bodyPr>
            <a:normAutofit fontScale="85000" lnSpcReduction="20000"/>
          </a:bodyPr>
          <a:lstStyle/>
          <a:p>
            <a:r>
              <a:rPr lang="en-US" dirty="0"/>
              <a:t>Biologists use controlled experiments to </a:t>
            </a:r>
            <a:r>
              <a:rPr lang="en-US" dirty="0" smtClean="0"/>
              <a:t>obtain </a:t>
            </a:r>
            <a:r>
              <a:rPr lang="en-US" dirty="0"/>
              <a:t>data that either do or do not support </a:t>
            </a:r>
            <a:r>
              <a:rPr lang="en-US" dirty="0" smtClean="0"/>
              <a:t>a </a:t>
            </a:r>
            <a:r>
              <a:rPr lang="en-US" dirty="0"/>
              <a:t>hypothesis. By publishing the results </a:t>
            </a:r>
            <a:r>
              <a:rPr lang="en-US" dirty="0" smtClean="0"/>
              <a:t>and </a:t>
            </a:r>
            <a:r>
              <a:rPr lang="en-US" dirty="0"/>
              <a:t>conclusions of an experiment, a </a:t>
            </a:r>
            <a:r>
              <a:rPr lang="en-US" dirty="0" smtClean="0"/>
              <a:t>scientist allows </a:t>
            </a:r>
            <a:r>
              <a:rPr lang="en-US" dirty="0"/>
              <a:t>others to try to verify the </a:t>
            </a:r>
            <a:r>
              <a:rPr lang="en-US" dirty="0" smtClean="0"/>
              <a:t>results</a:t>
            </a:r>
            <a:r>
              <a:rPr lang="en-US" dirty="0"/>
              <a:t>. Repeated verification over time </a:t>
            </a:r>
            <a:r>
              <a:rPr lang="en-US" dirty="0" smtClean="0"/>
              <a:t>leads </a:t>
            </a:r>
            <a:r>
              <a:rPr lang="en-US" dirty="0"/>
              <a:t>to the development of a theory. </a:t>
            </a:r>
          </a:p>
          <a:p>
            <a:r>
              <a:rPr lang="en-US" dirty="0" smtClean="0"/>
              <a:t>Scientific </a:t>
            </a:r>
            <a:r>
              <a:rPr lang="en-US" dirty="0"/>
              <a:t>methods are used by scientists to </a:t>
            </a:r>
            <a:r>
              <a:rPr lang="en-US" dirty="0" smtClean="0"/>
              <a:t>answer </a:t>
            </a:r>
            <a:r>
              <a:rPr lang="en-US" dirty="0"/>
              <a:t>questions or solve problems. </a:t>
            </a:r>
          </a:p>
          <a:p>
            <a:r>
              <a:rPr lang="en-US" dirty="0"/>
              <a:t>Scientific methods include observing, making </a:t>
            </a:r>
            <a:r>
              <a:rPr lang="en-US" dirty="0" smtClean="0"/>
              <a:t>a </a:t>
            </a:r>
            <a:r>
              <a:rPr lang="en-US" dirty="0"/>
              <a:t>hypothesis, collecting data, publishing </a:t>
            </a:r>
            <a:r>
              <a:rPr lang="en-US" dirty="0" smtClean="0"/>
              <a:t>results</a:t>
            </a:r>
            <a:r>
              <a:rPr lang="en-US" dirty="0"/>
              <a:t>, forming a theory, developing </a:t>
            </a:r>
            <a:r>
              <a:rPr lang="en-US" dirty="0" smtClean="0"/>
              <a:t>new </a:t>
            </a:r>
            <a:r>
              <a:rPr lang="en-US" dirty="0"/>
              <a:t>hypotheses, and revising the theory. </a:t>
            </a:r>
          </a:p>
        </p:txBody>
      </p:sp>
    </p:spTree>
    <p:extLst>
      <p:ext uri="{BB962C8B-B14F-4D97-AF65-F5344CB8AC3E}">
        <p14:creationId xmlns:p14="http://schemas.microsoft.com/office/powerpoint/2010/main" val="25465336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0514" name="Rectangle 2"/>
          <p:cNvSpPr>
            <a:spLocks noChangeArrowheads="1"/>
          </p:cNvSpPr>
          <p:nvPr/>
        </p:nvSpPr>
        <p:spPr bwMode="auto">
          <a:xfrm>
            <a:off x="685800" y="838200"/>
            <a:ext cx="800100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228600" algn="l"/>
                <a:tab pos="1943100" algn="l"/>
              </a:tabLst>
            </a:pPr>
            <a:r>
              <a:rPr lang="en-US" altLang="en-US" sz="3200" b="0">
                <a:solidFill>
                  <a:schemeClr val="tx1"/>
                </a:solidFill>
                <a:latin typeface="Times" charset="0"/>
                <a:cs typeface="Times New Roman" pitchFamily="18" charset="0"/>
              </a:rPr>
              <a:t>SI is the International System of Measurement. The use of SI enables scientists anywhere in the world to understand data reported by other scientists, and makes peer review of results easier.</a:t>
            </a:r>
          </a:p>
        </p:txBody>
      </p:sp>
      <p:pic>
        <p:nvPicPr>
          <p:cNvPr id="960522" name="Picture 10"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60523" name="Picture 11" descr="Section Che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60525" name="Picture 13" descr="Se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pic>
        <p:nvPicPr>
          <p:cNvPr id="960552" name="Picture 40" descr="Table SH"/>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9000"/>
                    </a14:imgEffect>
                  </a14:imgLayer>
                </a14:imgProps>
              </a:ext>
              <a:ext uri="{28A0092B-C50C-407E-A947-70E740481C1C}">
                <a14:useLocalDpi xmlns:a14="http://schemas.microsoft.com/office/drawing/2010/main" val="0"/>
              </a:ext>
            </a:extLst>
          </a:blip>
          <a:srcRect/>
          <a:stretch>
            <a:fillRect/>
          </a:stretch>
        </p:blipFill>
        <p:spPr bwMode="auto">
          <a:xfrm>
            <a:off x="2257425" y="2828925"/>
            <a:ext cx="4724400" cy="3044825"/>
          </a:xfrm>
          <a:prstGeom prst="rect">
            <a:avLst/>
          </a:prstGeom>
          <a:noFill/>
          <a:extLst>
            <a:ext uri="{909E8E84-426E-40DD-AFC4-6F175D3DCCD1}">
              <a14:hiddenFill xmlns:a14="http://schemas.microsoft.com/office/drawing/2010/main">
                <a:solidFill>
                  <a:srgbClr val="FFFFFF"/>
                </a:solidFill>
              </a14:hiddenFill>
            </a:ext>
          </a:extLst>
        </p:spPr>
      </p:pic>
      <p:sp>
        <p:nvSpPr>
          <p:cNvPr id="960553" name="Text Box 41"/>
          <p:cNvSpPr txBox="1">
            <a:spLocks noChangeArrowheads="1"/>
          </p:cNvSpPr>
          <p:nvPr/>
        </p:nvSpPr>
        <p:spPr bwMode="auto">
          <a:xfrm>
            <a:off x="3829050" y="2857500"/>
            <a:ext cx="25146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chemeClr val="tx1"/>
                </a:solidFill>
                <a:latin typeface="Times" charset="0"/>
              </a:rPr>
              <a:t>SI Base Units</a:t>
            </a:r>
          </a:p>
        </p:txBody>
      </p:sp>
      <p:sp>
        <p:nvSpPr>
          <p:cNvPr id="960554" name="Text Box 42"/>
          <p:cNvSpPr txBox="1">
            <a:spLocks noChangeArrowheads="1"/>
          </p:cNvSpPr>
          <p:nvPr/>
        </p:nvSpPr>
        <p:spPr bwMode="auto">
          <a:xfrm>
            <a:off x="2257425" y="3176588"/>
            <a:ext cx="19812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chemeClr val="bg2"/>
                </a:solidFill>
                <a:latin typeface="Times" charset="0"/>
              </a:rPr>
              <a:t>Measurement</a:t>
            </a:r>
          </a:p>
        </p:txBody>
      </p:sp>
      <p:sp>
        <p:nvSpPr>
          <p:cNvPr id="960555" name="Text Box 43"/>
          <p:cNvSpPr txBox="1">
            <a:spLocks noChangeArrowheads="1"/>
          </p:cNvSpPr>
          <p:nvPr/>
        </p:nvSpPr>
        <p:spPr bwMode="auto">
          <a:xfrm>
            <a:off x="4543425" y="3190875"/>
            <a:ext cx="9144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chemeClr val="bg2"/>
                </a:solidFill>
                <a:latin typeface="Times" charset="0"/>
              </a:rPr>
              <a:t>Unit</a:t>
            </a:r>
          </a:p>
        </p:txBody>
      </p:sp>
      <p:sp>
        <p:nvSpPr>
          <p:cNvPr id="960556" name="Text Box 44"/>
          <p:cNvSpPr txBox="1">
            <a:spLocks noChangeArrowheads="1"/>
          </p:cNvSpPr>
          <p:nvPr/>
        </p:nvSpPr>
        <p:spPr bwMode="auto">
          <a:xfrm>
            <a:off x="5762625" y="3176588"/>
            <a:ext cx="12192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a:solidFill>
                  <a:schemeClr val="bg2"/>
                </a:solidFill>
                <a:latin typeface="Times" charset="0"/>
              </a:rPr>
              <a:t>Symbol</a:t>
            </a:r>
          </a:p>
        </p:txBody>
      </p:sp>
      <p:sp>
        <p:nvSpPr>
          <p:cNvPr id="960557" name="Text Box 45"/>
          <p:cNvSpPr txBox="1">
            <a:spLocks noChangeArrowheads="1"/>
          </p:cNvSpPr>
          <p:nvPr/>
        </p:nvSpPr>
        <p:spPr bwMode="auto">
          <a:xfrm>
            <a:off x="2257425" y="3481388"/>
            <a:ext cx="13716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Length</a:t>
            </a:r>
          </a:p>
        </p:txBody>
      </p:sp>
      <p:sp>
        <p:nvSpPr>
          <p:cNvPr id="960558" name="Text Box 46"/>
          <p:cNvSpPr txBox="1">
            <a:spLocks noChangeArrowheads="1"/>
          </p:cNvSpPr>
          <p:nvPr/>
        </p:nvSpPr>
        <p:spPr bwMode="auto">
          <a:xfrm>
            <a:off x="4543425" y="3481388"/>
            <a:ext cx="9144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meter</a:t>
            </a:r>
          </a:p>
        </p:txBody>
      </p:sp>
      <p:sp>
        <p:nvSpPr>
          <p:cNvPr id="960559" name="Text Box 47"/>
          <p:cNvSpPr txBox="1">
            <a:spLocks noChangeArrowheads="1"/>
          </p:cNvSpPr>
          <p:nvPr/>
        </p:nvSpPr>
        <p:spPr bwMode="auto">
          <a:xfrm>
            <a:off x="6067425" y="3481388"/>
            <a:ext cx="9906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a:t>
            </a:r>
          </a:p>
        </p:txBody>
      </p:sp>
      <p:sp>
        <p:nvSpPr>
          <p:cNvPr id="960560" name="Text Box 48"/>
          <p:cNvSpPr txBox="1">
            <a:spLocks noChangeArrowheads="1"/>
          </p:cNvSpPr>
          <p:nvPr/>
        </p:nvSpPr>
        <p:spPr bwMode="auto">
          <a:xfrm>
            <a:off x="2257425" y="3800475"/>
            <a:ext cx="19050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Mass</a:t>
            </a:r>
          </a:p>
        </p:txBody>
      </p:sp>
      <p:sp>
        <p:nvSpPr>
          <p:cNvPr id="960561" name="Text Box 49"/>
          <p:cNvSpPr txBox="1">
            <a:spLocks noChangeArrowheads="1"/>
          </p:cNvSpPr>
          <p:nvPr/>
        </p:nvSpPr>
        <p:spPr bwMode="auto">
          <a:xfrm>
            <a:off x="4543425" y="3814763"/>
            <a:ext cx="12954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kilogram</a:t>
            </a:r>
          </a:p>
        </p:txBody>
      </p:sp>
      <p:sp>
        <p:nvSpPr>
          <p:cNvPr id="960562" name="Text Box 50"/>
          <p:cNvSpPr txBox="1">
            <a:spLocks noChangeArrowheads="1"/>
          </p:cNvSpPr>
          <p:nvPr/>
        </p:nvSpPr>
        <p:spPr bwMode="auto">
          <a:xfrm>
            <a:off x="6067425" y="3814763"/>
            <a:ext cx="6858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kg</a:t>
            </a:r>
          </a:p>
        </p:txBody>
      </p:sp>
      <p:sp>
        <p:nvSpPr>
          <p:cNvPr id="960563" name="Text Box 51"/>
          <p:cNvSpPr txBox="1">
            <a:spLocks noChangeArrowheads="1"/>
          </p:cNvSpPr>
          <p:nvPr/>
        </p:nvSpPr>
        <p:spPr bwMode="auto">
          <a:xfrm>
            <a:off x="2257425" y="4167188"/>
            <a:ext cx="19050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Time</a:t>
            </a:r>
          </a:p>
        </p:txBody>
      </p:sp>
      <p:sp>
        <p:nvSpPr>
          <p:cNvPr id="960564" name="Text Box 52"/>
          <p:cNvSpPr txBox="1">
            <a:spLocks noChangeArrowheads="1"/>
          </p:cNvSpPr>
          <p:nvPr/>
        </p:nvSpPr>
        <p:spPr bwMode="auto">
          <a:xfrm>
            <a:off x="4543425" y="4167188"/>
            <a:ext cx="9906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second</a:t>
            </a:r>
          </a:p>
        </p:txBody>
      </p:sp>
      <p:sp>
        <p:nvSpPr>
          <p:cNvPr id="960565" name="Text Box 53"/>
          <p:cNvSpPr txBox="1">
            <a:spLocks noChangeArrowheads="1"/>
          </p:cNvSpPr>
          <p:nvPr/>
        </p:nvSpPr>
        <p:spPr bwMode="auto">
          <a:xfrm>
            <a:off x="6067425" y="4167188"/>
            <a:ext cx="4572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s</a:t>
            </a:r>
          </a:p>
        </p:txBody>
      </p:sp>
      <p:sp>
        <p:nvSpPr>
          <p:cNvPr id="960566" name="Text Box 54"/>
          <p:cNvSpPr txBox="1">
            <a:spLocks noChangeArrowheads="1"/>
          </p:cNvSpPr>
          <p:nvPr/>
        </p:nvSpPr>
        <p:spPr bwMode="auto">
          <a:xfrm>
            <a:off x="2257425" y="4486275"/>
            <a:ext cx="19050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Electric current</a:t>
            </a:r>
          </a:p>
        </p:txBody>
      </p:sp>
      <p:sp>
        <p:nvSpPr>
          <p:cNvPr id="960567" name="Text Box 55"/>
          <p:cNvSpPr txBox="1">
            <a:spLocks noChangeArrowheads="1"/>
          </p:cNvSpPr>
          <p:nvPr/>
        </p:nvSpPr>
        <p:spPr bwMode="auto">
          <a:xfrm>
            <a:off x="4529138" y="4471988"/>
            <a:ext cx="10668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ampere</a:t>
            </a:r>
          </a:p>
        </p:txBody>
      </p:sp>
      <p:sp>
        <p:nvSpPr>
          <p:cNvPr id="960568" name="Text Box 56"/>
          <p:cNvSpPr txBox="1">
            <a:spLocks noChangeArrowheads="1"/>
          </p:cNvSpPr>
          <p:nvPr/>
        </p:nvSpPr>
        <p:spPr bwMode="auto">
          <a:xfrm>
            <a:off x="6067425" y="4471988"/>
            <a:ext cx="6858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A</a:t>
            </a:r>
          </a:p>
        </p:txBody>
      </p:sp>
      <p:sp>
        <p:nvSpPr>
          <p:cNvPr id="960569" name="Text Box 57"/>
          <p:cNvSpPr txBox="1">
            <a:spLocks noChangeArrowheads="1"/>
          </p:cNvSpPr>
          <p:nvPr/>
        </p:nvSpPr>
        <p:spPr bwMode="auto">
          <a:xfrm>
            <a:off x="2257425" y="4805363"/>
            <a:ext cx="19050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Temperature</a:t>
            </a:r>
          </a:p>
        </p:txBody>
      </p:sp>
      <p:sp>
        <p:nvSpPr>
          <p:cNvPr id="960570" name="Text Box 58"/>
          <p:cNvSpPr txBox="1">
            <a:spLocks noChangeArrowheads="1"/>
          </p:cNvSpPr>
          <p:nvPr/>
        </p:nvSpPr>
        <p:spPr bwMode="auto">
          <a:xfrm>
            <a:off x="4543425" y="4805363"/>
            <a:ext cx="9144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kelvin</a:t>
            </a:r>
          </a:p>
        </p:txBody>
      </p:sp>
      <p:sp>
        <p:nvSpPr>
          <p:cNvPr id="960571" name="Text Box 59"/>
          <p:cNvSpPr txBox="1">
            <a:spLocks noChangeArrowheads="1"/>
          </p:cNvSpPr>
          <p:nvPr/>
        </p:nvSpPr>
        <p:spPr bwMode="auto">
          <a:xfrm>
            <a:off x="6067425" y="4824413"/>
            <a:ext cx="533400" cy="366712"/>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K</a:t>
            </a:r>
          </a:p>
        </p:txBody>
      </p:sp>
      <p:sp>
        <p:nvSpPr>
          <p:cNvPr id="960572" name="Text Box 60"/>
          <p:cNvSpPr txBox="1">
            <a:spLocks noChangeArrowheads="1"/>
          </p:cNvSpPr>
          <p:nvPr/>
        </p:nvSpPr>
        <p:spPr bwMode="auto">
          <a:xfrm>
            <a:off x="2257425" y="5143500"/>
            <a:ext cx="25146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Amount of substance</a:t>
            </a:r>
          </a:p>
        </p:txBody>
      </p:sp>
      <p:sp>
        <p:nvSpPr>
          <p:cNvPr id="960573" name="Text Box 61"/>
          <p:cNvSpPr txBox="1">
            <a:spLocks noChangeArrowheads="1"/>
          </p:cNvSpPr>
          <p:nvPr/>
        </p:nvSpPr>
        <p:spPr bwMode="auto">
          <a:xfrm>
            <a:off x="4543425" y="5143500"/>
            <a:ext cx="8382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mole</a:t>
            </a:r>
          </a:p>
        </p:txBody>
      </p:sp>
      <p:sp>
        <p:nvSpPr>
          <p:cNvPr id="960574" name="Text Box 62"/>
          <p:cNvSpPr txBox="1">
            <a:spLocks noChangeArrowheads="1"/>
          </p:cNvSpPr>
          <p:nvPr/>
        </p:nvSpPr>
        <p:spPr bwMode="auto">
          <a:xfrm>
            <a:off x="6067425" y="5143500"/>
            <a:ext cx="6858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mol</a:t>
            </a:r>
          </a:p>
        </p:txBody>
      </p:sp>
      <p:sp>
        <p:nvSpPr>
          <p:cNvPr id="960575" name="Text Box 63"/>
          <p:cNvSpPr txBox="1">
            <a:spLocks noChangeArrowheads="1"/>
          </p:cNvSpPr>
          <p:nvPr/>
        </p:nvSpPr>
        <p:spPr bwMode="auto">
          <a:xfrm>
            <a:off x="2257425" y="5448300"/>
            <a:ext cx="20574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Intensity of light</a:t>
            </a:r>
          </a:p>
        </p:txBody>
      </p:sp>
      <p:sp>
        <p:nvSpPr>
          <p:cNvPr id="960576" name="Text Box 64"/>
          <p:cNvSpPr txBox="1">
            <a:spLocks noChangeArrowheads="1"/>
          </p:cNvSpPr>
          <p:nvPr/>
        </p:nvSpPr>
        <p:spPr bwMode="auto">
          <a:xfrm>
            <a:off x="4543425" y="5448300"/>
            <a:ext cx="10668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candela</a:t>
            </a:r>
          </a:p>
        </p:txBody>
      </p:sp>
      <p:sp>
        <p:nvSpPr>
          <p:cNvPr id="960577" name="Text Box 65"/>
          <p:cNvSpPr txBox="1">
            <a:spLocks noChangeArrowheads="1"/>
          </p:cNvSpPr>
          <p:nvPr/>
        </p:nvSpPr>
        <p:spPr bwMode="auto">
          <a:xfrm>
            <a:off x="6067425" y="5448300"/>
            <a:ext cx="457200" cy="366713"/>
          </a:xfrm>
          <a:prstGeom prst="rect">
            <a:avLst/>
          </a:prstGeom>
          <a:noFill/>
          <a:ln>
            <a:noFill/>
          </a:ln>
          <a:effectLst/>
          <a:extLst>
            <a:ext uri="{909E8E84-426E-40DD-AFC4-6F175D3DCCD1}">
              <a14:hiddenFill xmlns:a14="http://schemas.microsoft.com/office/drawing/2010/main">
                <a:solidFill>
                  <a:srgbClr val="008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b="0">
                <a:solidFill>
                  <a:schemeClr val="bg2"/>
                </a:solidFill>
                <a:latin typeface="Times" charset="0"/>
              </a:rPr>
              <a:t>cd</a:t>
            </a:r>
          </a:p>
        </p:txBody>
      </p:sp>
    </p:spTree>
    <p:extLst>
      <p:ext uri="{BB962C8B-B14F-4D97-AF65-F5344CB8AC3E}">
        <p14:creationId xmlns:p14="http://schemas.microsoft.com/office/powerpoint/2010/main" val="514739843"/>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60522"/>
                                        </p:tgtEl>
                                        <p:attrNameLst>
                                          <p:attrName>style.visibility</p:attrName>
                                        </p:attrNameLst>
                                      </p:cBhvr>
                                      <p:to>
                                        <p:strVal val="visible"/>
                                      </p:to>
                                    </p:set>
                                    <p:animEffect transition="in" filter="box(out)">
                                      <p:cBhvr>
                                        <p:cTn id="7" dur="500"/>
                                        <p:tgtEl>
                                          <p:spTgt spid="960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6658" name="Rectangle 2"/>
          <p:cNvSpPr>
            <a:spLocks noChangeArrowheads="1"/>
          </p:cNvSpPr>
          <p:nvPr/>
        </p:nvSpPr>
        <p:spPr bwMode="auto">
          <a:xfrm>
            <a:off x="685800" y="1066800"/>
            <a:ext cx="8001000" cy="315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tabLst>
                <a:tab pos="228600" algn="l"/>
                <a:tab pos="1943100" algn="l"/>
              </a:tabLst>
            </a:pPr>
            <a:r>
              <a:rPr lang="en-US" altLang="en-US" sz="3200" b="0">
                <a:solidFill>
                  <a:schemeClr val="tx1"/>
                </a:solidFill>
                <a:latin typeface="Times" charset="0"/>
                <a:cs typeface="Times New Roman" pitchFamily="18" charset="0"/>
              </a:rPr>
              <a:t>Technology is the application of scientific research to society's needs and problems. It can result in improvements in such areas as food production, waste and pollution reduction, and medical care. While technology has provided numerous benefits, sometimes problems result as well. </a:t>
            </a:r>
            <a:endParaRPr lang="en-US" altLang="en-US" sz="3200" b="0">
              <a:solidFill>
                <a:schemeClr val="tx1"/>
              </a:solidFill>
              <a:latin typeface="Times" charset="0"/>
            </a:endParaRPr>
          </a:p>
        </p:txBody>
      </p:sp>
      <p:sp>
        <p:nvSpPr>
          <p:cNvPr id="966659" name="Rectangle 3"/>
          <p:cNvSpPr>
            <a:spLocks noChangeArrowheads="1"/>
          </p:cNvSpPr>
          <p:nvPr/>
        </p:nvSpPr>
        <p:spPr bwMode="auto">
          <a:xfrm>
            <a:off x="914400" y="6964363"/>
            <a:ext cx="8229600"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Section 3 Check</a:t>
            </a:r>
          </a:p>
        </p:txBody>
      </p:sp>
      <p:pic>
        <p:nvPicPr>
          <p:cNvPr id="966662" name="Picture 6"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6663" name="Picture 7"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6664" name="Picture 8"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66665" name="Picture 9" descr="help">
            <a:hlinkClick r:id="" action="ppaction://noaction"/>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66666" name="Picture 10" descr="end of slid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66667" name="Picture 11" descr="Section Check"/>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71850" y="38100"/>
            <a:ext cx="2400300" cy="377825"/>
          </a:xfrm>
          <a:prstGeom prst="rect">
            <a:avLst/>
          </a:prstGeom>
          <a:noFill/>
          <a:extLst>
            <a:ext uri="{909E8E84-426E-40DD-AFC4-6F175D3DCCD1}">
              <a14:hiddenFill xmlns:a14="http://schemas.microsoft.com/office/drawing/2010/main">
                <a:solidFill>
                  <a:srgbClr val="FFFFFF"/>
                </a:solidFill>
              </a14:hiddenFill>
            </a:ext>
          </a:extLst>
        </p:spPr>
      </p:pic>
      <p:pic>
        <p:nvPicPr>
          <p:cNvPr id="966668" name="Picture 12"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66669" name="Picture 13" descr="Sec"/>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666405"/>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66666"/>
                                        </p:tgtEl>
                                        <p:attrNameLst>
                                          <p:attrName>style.visibility</p:attrName>
                                        </p:attrNameLst>
                                      </p:cBhvr>
                                      <p:to>
                                        <p:strVal val="visible"/>
                                      </p:to>
                                    </p:set>
                                    <p:animEffect transition="in" filter="box(out)">
                                      <p:cBhvr>
                                        <p:cTn id="7" dur="500"/>
                                        <p:tgtEl>
                                          <p:spTgt spid="966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1.1</a:t>
            </a:r>
          </a:p>
        </p:txBody>
      </p:sp>
      <p:pic>
        <p:nvPicPr>
          <p:cNvPr id="199711" name="Picture 31"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199712" name="Picture 32"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199713" name="Picture 33"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199714" name="Picture 34" descr="help">
            <a:hlinkClick r:id="" action="ppaction://noaction"/>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199715" name="Picture 35" descr="end of slid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199716" name="Picture 36" descr="chapter summar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5788" y="53975"/>
            <a:ext cx="2892425" cy="422275"/>
          </a:xfrm>
          <a:prstGeom prst="rect">
            <a:avLst/>
          </a:prstGeom>
          <a:noFill/>
          <a:extLst>
            <a:ext uri="{909E8E84-426E-40DD-AFC4-6F175D3DCCD1}">
              <a14:hiddenFill xmlns:a14="http://schemas.microsoft.com/office/drawing/2010/main">
                <a:solidFill>
                  <a:srgbClr val="FFFFFF"/>
                </a:solidFill>
              </a14:hiddenFill>
            </a:ext>
          </a:extLst>
        </p:spPr>
      </p:pic>
      <p:pic>
        <p:nvPicPr>
          <p:cNvPr id="199719" name="Picture 39"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sp>
        <p:nvSpPr>
          <p:cNvPr id="199721" name="Rectangle 41"/>
          <p:cNvSpPr>
            <a:spLocks noChangeArrowheads="1"/>
          </p:cNvSpPr>
          <p:nvPr/>
        </p:nvSpPr>
        <p:spPr bwMode="auto">
          <a:xfrm>
            <a:off x="381000" y="1992313"/>
            <a:ext cx="861060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Biology is the organized study of living things and their interactions with their natural and physical environments.</a:t>
            </a:r>
          </a:p>
        </p:txBody>
      </p:sp>
      <p:sp>
        <p:nvSpPr>
          <p:cNvPr id="199723" name="Rectangle 43"/>
          <p:cNvSpPr>
            <a:spLocks noChangeArrowheads="1"/>
          </p:cNvSpPr>
          <p:nvPr/>
        </p:nvSpPr>
        <p:spPr bwMode="auto">
          <a:xfrm>
            <a:off x="381000" y="3644900"/>
            <a:ext cx="81534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All living things have four characteristics in common: organization, reproduction, growth and development, and the ability to adjust to the environment.</a:t>
            </a:r>
          </a:p>
        </p:txBody>
      </p:sp>
      <p:pic>
        <p:nvPicPr>
          <p:cNvPr id="199725" name="Picture 45" descr="Sec"/>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41500" cy="817563"/>
          </a:xfrm>
          <a:prstGeom prst="rect">
            <a:avLst/>
          </a:prstGeom>
          <a:noFill/>
          <a:extLst>
            <a:ext uri="{909E8E84-426E-40DD-AFC4-6F175D3DCCD1}">
              <a14:hiddenFill xmlns:a14="http://schemas.microsoft.com/office/drawing/2010/main">
                <a:solidFill>
                  <a:srgbClr val="FFFFFF"/>
                </a:solidFill>
              </a14:hiddenFill>
            </a:ext>
          </a:extLst>
        </p:spPr>
      </p:pic>
      <p:sp>
        <p:nvSpPr>
          <p:cNvPr id="199726" name="Rectangle 46"/>
          <p:cNvSpPr>
            <a:spLocks noChangeArrowheads="1"/>
          </p:cNvSpPr>
          <p:nvPr/>
        </p:nvSpPr>
        <p:spPr bwMode="auto">
          <a:xfrm>
            <a:off x="457200" y="117316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tx2"/>
                </a:solidFill>
                <a:latin typeface="Times" charset="0"/>
              </a:rPr>
              <a:t>What is biology?</a:t>
            </a:r>
            <a:r>
              <a:rPr lang="en-US" altLang="en-US" sz="4000">
                <a:solidFill>
                  <a:srgbClr val="FFFF00"/>
                </a:solidFill>
                <a:latin typeface="Times" charset="0"/>
              </a:rPr>
              <a:t> </a:t>
            </a:r>
          </a:p>
        </p:txBody>
      </p:sp>
    </p:spTree>
    <p:extLst>
      <p:ext uri="{BB962C8B-B14F-4D97-AF65-F5344CB8AC3E}">
        <p14:creationId xmlns:p14="http://schemas.microsoft.com/office/powerpoint/2010/main" val="88804627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99721"/>
                                        </p:tgtEl>
                                        <p:attrNameLst>
                                          <p:attrName>style.visibility</p:attrName>
                                        </p:attrNameLst>
                                      </p:cBhvr>
                                      <p:to>
                                        <p:strVal val="visible"/>
                                      </p:to>
                                    </p:set>
                                    <p:animEffect transition="in" filter="box(out)">
                                      <p:cBhvr>
                                        <p:cTn id="7" dur="500"/>
                                        <p:tgtEl>
                                          <p:spTgt spid="1997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99723"/>
                                        </p:tgtEl>
                                        <p:attrNameLst>
                                          <p:attrName>style.visibility</p:attrName>
                                        </p:attrNameLst>
                                      </p:cBhvr>
                                      <p:to>
                                        <p:strVal val="visible"/>
                                      </p:to>
                                    </p:set>
                                    <p:animEffect transition="in" filter="box(out)">
                                      <p:cBhvr>
                                        <p:cTn id="12" dur="500"/>
                                        <p:tgtEl>
                                          <p:spTgt spid="199723"/>
                                        </p:tgtEl>
                                      </p:cBhvr>
                                    </p:animEffect>
                                  </p:childTnLst>
                                </p:cTn>
                              </p:par>
                            </p:childTnLst>
                          </p:cTn>
                        </p:par>
                        <p:par>
                          <p:cTn id="13" fill="hold" nodeType="afterGroup">
                            <p:stCondLst>
                              <p:cond delay="500"/>
                            </p:stCondLst>
                            <p:childTnLst>
                              <p:par>
                                <p:cTn id="14" presetID="4" presetClass="entr" presetSubtype="32" fill="hold" nodeType="afterEffect">
                                  <p:stCondLst>
                                    <p:cond delay="0"/>
                                  </p:stCondLst>
                                  <p:childTnLst>
                                    <p:set>
                                      <p:cBhvr>
                                        <p:cTn id="15" dur="1" fill="hold">
                                          <p:stCondLst>
                                            <p:cond delay="0"/>
                                          </p:stCondLst>
                                        </p:cTn>
                                        <p:tgtEl>
                                          <p:spTgt spid="199715"/>
                                        </p:tgtEl>
                                        <p:attrNameLst>
                                          <p:attrName>style.visibility</p:attrName>
                                        </p:attrNameLst>
                                      </p:cBhvr>
                                      <p:to>
                                        <p:strVal val="visible"/>
                                      </p:to>
                                    </p:set>
                                    <p:animEffect transition="in" filter="box(out)">
                                      <p:cBhvr>
                                        <p:cTn id="16" dur="500"/>
                                        <p:tgtEl>
                                          <p:spTgt spid="199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721" grpId="0" autoUpdateAnimBg="0"/>
      <p:bldP spid="199723"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474" name="Rectangle 1026"/>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1.2</a:t>
            </a:r>
          </a:p>
        </p:txBody>
      </p:sp>
      <p:pic>
        <p:nvPicPr>
          <p:cNvPr id="873475" name="Picture 1027"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873476" name="Picture 1028"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873477" name="Picture 1029"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873478" name="Picture 1030" descr="help">
            <a:hlinkClick r:id="" action="ppaction://noaction"/>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873479" name="Picture 1031" descr="end of slid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873480" name="Picture 1032" descr="chapter summar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5788" y="53975"/>
            <a:ext cx="2892425" cy="422275"/>
          </a:xfrm>
          <a:prstGeom prst="rect">
            <a:avLst/>
          </a:prstGeom>
          <a:noFill/>
          <a:extLst>
            <a:ext uri="{909E8E84-426E-40DD-AFC4-6F175D3DCCD1}">
              <a14:hiddenFill xmlns:a14="http://schemas.microsoft.com/office/drawing/2010/main">
                <a:solidFill>
                  <a:srgbClr val="FFFFFF"/>
                </a:solidFill>
              </a14:hiddenFill>
            </a:ext>
          </a:extLst>
        </p:spPr>
      </p:pic>
      <p:pic>
        <p:nvPicPr>
          <p:cNvPr id="873481" name="Picture 1033"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sp>
        <p:nvSpPr>
          <p:cNvPr id="873483" name="Rectangle 1035"/>
          <p:cNvSpPr>
            <a:spLocks noChangeArrowheads="1"/>
          </p:cNvSpPr>
          <p:nvPr/>
        </p:nvSpPr>
        <p:spPr bwMode="auto">
          <a:xfrm>
            <a:off x="457200" y="2098675"/>
            <a:ext cx="8077200" cy="315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Biologists use controlled experiments to obtain data that either do or do not support a hypothesis. By publishing the results and conclusions of an experiment, a scientist allows others to try to verify the results. Repeated verification over time leads to the development of a theory.</a:t>
            </a:r>
          </a:p>
        </p:txBody>
      </p:sp>
      <p:sp>
        <p:nvSpPr>
          <p:cNvPr id="873484" name="Rectangle 1036"/>
          <p:cNvSpPr>
            <a:spLocks noChangeArrowheads="1"/>
          </p:cNvSpPr>
          <p:nvPr/>
        </p:nvSpPr>
        <p:spPr bwMode="auto">
          <a:xfrm>
            <a:off x="457200" y="117316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tx2"/>
                </a:solidFill>
                <a:latin typeface="Times" charset="0"/>
              </a:rPr>
              <a:t>The Methods of Biology</a:t>
            </a:r>
            <a:r>
              <a:rPr lang="en-US" altLang="en-US" sz="4000">
                <a:solidFill>
                  <a:srgbClr val="FFFF00"/>
                </a:solidFill>
                <a:latin typeface="Times" charset="0"/>
              </a:rPr>
              <a:t> </a:t>
            </a:r>
          </a:p>
        </p:txBody>
      </p:sp>
      <p:pic>
        <p:nvPicPr>
          <p:cNvPr id="873489" name="Picture 1041" descr="Sec"/>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3620753"/>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73483"/>
                                        </p:tgtEl>
                                        <p:attrNameLst>
                                          <p:attrName>style.visibility</p:attrName>
                                        </p:attrNameLst>
                                      </p:cBhvr>
                                      <p:to>
                                        <p:strVal val="visible"/>
                                      </p:to>
                                    </p:set>
                                    <p:animEffect transition="in" filter="box(out)">
                                      <p:cBhvr>
                                        <p:cTn id="7" dur="500"/>
                                        <p:tgtEl>
                                          <p:spTgt spid="873483"/>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873479"/>
                                        </p:tgtEl>
                                        <p:attrNameLst>
                                          <p:attrName>style.visibility</p:attrName>
                                        </p:attrNameLst>
                                      </p:cBhvr>
                                      <p:to>
                                        <p:strVal val="visible"/>
                                      </p:to>
                                    </p:set>
                                    <p:animEffect transition="in" filter="box(out)">
                                      <p:cBhvr>
                                        <p:cTn id="11" dur="500"/>
                                        <p:tgtEl>
                                          <p:spTgt spid="8734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348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33892"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933898" name="Rectangle 10"/>
          <p:cNvSpPr>
            <a:spLocks noChangeArrowheads="1"/>
          </p:cNvSpPr>
          <p:nvPr/>
        </p:nvSpPr>
        <p:spPr bwMode="auto">
          <a:xfrm>
            <a:off x="533400" y="1695450"/>
            <a:ext cx="79248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Anything that possesses all of the characteristics of life is known as an </a:t>
            </a:r>
            <a:r>
              <a:rPr lang="en-US" altLang="en-US" sz="3200" b="0">
                <a:solidFill>
                  <a:srgbClr val="FF0066"/>
                </a:solidFill>
                <a:latin typeface="Times" charset="0"/>
              </a:rPr>
              <a:t>organism</a:t>
            </a:r>
            <a:r>
              <a:rPr lang="en-US" altLang="en-US" sz="3200" b="0">
                <a:solidFill>
                  <a:schemeClr val="tx1"/>
                </a:solidFill>
                <a:latin typeface="Times" charset="0"/>
              </a:rPr>
              <a:t>.</a:t>
            </a:r>
          </a:p>
        </p:txBody>
      </p:sp>
      <p:pic>
        <p:nvPicPr>
          <p:cNvPr id="933899" name="Picture 11"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933900" name="Picture 12"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pic>
        <p:nvPicPr>
          <p:cNvPr id="933905" name="Picture 17" descr="C01-02P"/>
          <p:cNvPicPr>
            <a:picLocks noChangeAspect="1" noChangeArrowheads="1"/>
          </p:cNvPicPr>
          <p:nvPr/>
        </p:nvPicPr>
        <p:blipFill>
          <a:blip r:embed="rId5" cstate="print"/>
          <a:srcRect/>
          <a:stretch>
            <a:fillRect/>
          </a:stretch>
        </p:blipFill>
        <p:spPr bwMode="auto">
          <a:xfrm>
            <a:off x="3217863" y="2786063"/>
            <a:ext cx="4140200" cy="3105150"/>
          </a:xfrm>
          <a:prstGeom prst="rect">
            <a:avLst/>
          </a:prstGeom>
          <a:noFill/>
        </p:spPr>
      </p:pic>
      <p:pic>
        <p:nvPicPr>
          <p:cNvPr id="933906" name="Picture 18" descr="audio image blue">
            <a:hlinkClick r:id="" action="ppaction://noaction">
              <a:snd r:embed="rId6" name="01-organism.WAV"/>
            </a:hlinkClick>
          </p:cNvPr>
          <p:cNvPicPr>
            <a:picLocks noChangeAspect="1" noChangeArrowheads="1"/>
          </p:cNvPicPr>
          <p:nvPr/>
        </p:nvPicPr>
        <p:blipFill>
          <a:blip r:embed="rId7" cstate="print"/>
          <a:srcRect/>
          <a:stretch>
            <a:fillRect/>
          </a:stretch>
        </p:blipFill>
        <p:spPr bwMode="auto">
          <a:xfrm>
            <a:off x="2633663" y="2676525"/>
            <a:ext cx="354012" cy="354013"/>
          </a:xfrm>
          <a:prstGeom prst="rect">
            <a:avLst/>
          </a:prstGeom>
          <a:noFill/>
        </p:spPr>
      </p:pic>
      <p:sp>
        <p:nvSpPr>
          <p:cNvPr id="933907" name="Text Box 19"/>
          <p:cNvSpPr txBox="1">
            <a:spLocks noChangeArrowheads="1"/>
          </p:cNvSpPr>
          <p:nvPr/>
        </p:nvSpPr>
        <p:spPr bwMode="auto">
          <a:xfrm>
            <a:off x="565150" y="1066800"/>
            <a:ext cx="6889750" cy="585788"/>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Characteristics of Living Things</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33898"/>
                                        </p:tgtEl>
                                        <p:attrNameLst>
                                          <p:attrName>style.visibility</p:attrName>
                                        </p:attrNameLst>
                                      </p:cBhvr>
                                      <p:to>
                                        <p:strVal val="visible"/>
                                      </p:to>
                                    </p:set>
                                    <p:animEffect transition="in" filter="box(out)">
                                      <p:cBhvr>
                                        <p:cTn id="7" dur="500"/>
                                        <p:tgtEl>
                                          <p:spTgt spid="933898"/>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33905"/>
                                        </p:tgtEl>
                                        <p:attrNameLst>
                                          <p:attrName>style.visibility</p:attrName>
                                        </p:attrNameLst>
                                      </p:cBhvr>
                                      <p:to>
                                        <p:strVal val="visible"/>
                                      </p:to>
                                    </p:set>
                                    <p:animEffect transition="in" filter="box(out)">
                                      <p:cBhvr>
                                        <p:cTn id="11" dur="500"/>
                                        <p:tgtEl>
                                          <p:spTgt spid="933905"/>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32" fill="hold" nodeType="clickEffect">
                                  <p:stCondLst>
                                    <p:cond delay="0"/>
                                  </p:stCondLst>
                                  <p:childTnLst>
                                    <p:set>
                                      <p:cBhvr>
                                        <p:cTn id="15" dur="1" fill="hold">
                                          <p:stCondLst>
                                            <p:cond delay="0"/>
                                          </p:stCondLst>
                                        </p:cTn>
                                        <p:tgtEl>
                                          <p:spTgt spid="933906"/>
                                        </p:tgtEl>
                                        <p:attrNameLst>
                                          <p:attrName>style.visibility</p:attrName>
                                        </p:attrNameLst>
                                      </p:cBhvr>
                                      <p:to>
                                        <p:strVal val="visible"/>
                                      </p:to>
                                    </p:set>
                                    <p:animEffect transition="in" filter="box(out)">
                                      <p:cBhvr>
                                        <p:cTn id="16" dur="500"/>
                                        <p:tgtEl>
                                          <p:spTgt spid="933906"/>
                                        </p:tgtEl>
                                      </p:cBhvr>
                                    </p:animEffect>
                                  </p:childTnLst>
                                </p:cTn>
                              </p:par>
                            </p:childTnLst>
                          </p:cTn>
                        </p:par>
                        <p:par>
                          <p:cTn id="17" fill="hold">
                            <p:stCondLst>
                              <p:cond delay="500"/>
                            </p:stCondLst>
                            <p:childTnLst>
                              <p:par>
                                <p:cTn id="18" presetID="4" presetClass="entr" presetSubtype="32" fill="hold" nodeType="afterEffect">
                                  <p:stCondLst>
                                    <p:cond delay="0"/>
                                  </p:stCondLst>
                                  <p:childTnLst>
                                    <p:set>
                                      <p:cBhvr>
                                        <p:cTn id="19" dur="1" fill="hold">
                                          <p:stCondLst>
                                            <p:cond delay="0"/>
                                          </p:stCondLst>
                                        </p:cTn>
                                        <p:tgtEl>
                                          <p:spTgt spid="933892"/>
                                        </p:tgtEl>
                                        <p:attrNameLst>
                                          <p:attrName>style.visibility</p:attrName>
                                        </p:attrNameLst>
                                      </p:cBhvr>
                                      <p:to>
                                        <p:strVal val="visible"/>
                                      </p:to>
                                    </p:set>
                                    <p:animEffect transition="in" filter="box(out)">
                                      <p:cBhvr>
                                        <p:cTn id="20" dur="500"/>
                                        <p:tgtEl>
                                          <p:spTgt spid="933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3898"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770"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1.2</a:t>
            </a:r>
          </a:p>
        </p:txBody>
      </p:sp>
      <p:pic>
        <p:nvPicPr>
          <p:cNvPr id="928771" name="Picture 3"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28772" name="Picture 4"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28773" name="Picture 5"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28774" name="Picture 6" descr="help">
            <a:hlinkClick r:id="" action="ppaction://noaction"/>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28775" name="Picture 7" descr="end of slid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28776" name="Picture 8" descr="chapter summar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5788" y="53975"/>
            <a:ext cx="2892425" cy="422275"/>
          </a:xfrm>
          <a:prstGeom prst="rect">
            <a:avLst/>
          </a:prstGeom>
          <a:noFill/>
          <a:extLst>
            <a:ext uri="{909E8E84-426E-40DD-AFC4-6F175D3DCCD1}">
              <a14:hiddenFill xmlns:a14="http://schemas.microsoft.com/office/drawing/2010/main">
                <a:solidFill>
                  <a:srgbClr val="FFFFFF"/>
                </a:solidFill>
              </a14:hiddenFill>
            </a:ext>
          </a:extLst>
        </p:spPr>
      </p:pic>
      <p:pic>
        <p:nvPicPr>
          <p:cNvPr id="928777" name="Picture 9"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sp>
        <p:nvSpPr>
          <p:cNvPr id="928779" name="Rectangle 11"/>
          <p:cNvSpPr>
            <a:spLocks noChangeArrowheads="1"/>
          </p:cNvSpPr>
          <p:nvPr/>
        </p:nvSpPr>
        <p:spPr bwMode="auto">
          <a:xfrm>
            <a:off x="457200" y="117316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tx2"/>
                </a:solidFill>
                <a:latin typeface="Times" charset="0"/>
              </a:rPr>
              <a:t>The Methods of Biology</a:t>
            </a:r>
            <a:r>
              <a:rPr lang="en-US" altLang="en-US" sz="4000">
                <a:solidFill>
                  <a:srgbClr val="FFFF00"/>
                </a:solidFill>
                <a:latin typeface="Times" charset="0"/>
              </a:rPr>
              <a:t> </a:t>
            </a:r>
          </a:p>
        </p:txBody>
      </p:sp>
      <p:sp>
        <p:nvSpPr>
          <p:cNvPr id="928780" name="Rectangle 12"/>
          <p:cNvSpPr>
            <a:spLocks noChangeArrowheads="1"/>
          </p:cNvSpPr>
          <p:nvPr/>
        </p:nvSpPr>
        <p:spPr bwMode="auto">
          <a:xfrm>
            <a:off x="457200" y="2098675"/>
            <a:ext cx="7467600" cy="315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Scientific methods are used by scientists to answer questions or solve problems. Scientific methods include observing, making a hypothesis, collecting data, publishing results, forming a theory, developing new hypotheses, and revising the theory.</a:t>
            </a:r>
          </a:p>
        </p:txBody>
      </p:sp>
      <p:pic>
        <p:nvPicPr>
          <p:cNvPr id="928781" name="Picture 13" descr="Sec"/>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7791290"/>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28780"/>
                                        </p:tgtEl>
                                        <p:attrNameLst>
                                          <p:attrName>style.visibility</p:attrName>
                                        </p:attrNameLst>
                                      </p:cBhvr>
                                      <p:to>
                                        <p:strVal val="visible"/>
                                      </p:to>
                                    </p:set>
                                    <p:animEffect transition="in" filter="box(out)">
                                      <p:cBhvr>
                                        <p:cTn id="7" dur="500"/>
                                        <p:tgtEl>
                                          <p:spTgt spid="928780"/>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928775"/>
                                        </p:tgtEl>
                                        <p:attrNameLst>
                                          <p:attrName>style.visibility</p:attrName>
                                        </p:attrNameLst>
                                      </p:cBhvr>
                                      <p:to>
                                        <p:strVal val="visible"/>
                                      </p:to>
                                    </p:set>
                                    <p:animEffect transition="in" filter="box(out)">
                                      <p:cBhvr>
                                        <p:cTn id="11" dur="500"/>
                                        <p:tgtEl>
                                          <p:spTgt spid="928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8780"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498"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1.3</a:t>
            </a:r>
          </a:p>
        </p:txBody>
      </p:sp>
      <p:pic>
        <p:nvPicPr>
          <p:cNvPr id="874499" name="Picture 3"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874500" name="Picture 4"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874501" name="Picture 5"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874502" name="Picture 6" descr="help">
            <a:hlinkClick r:id="" action="ppaction://noaction"/>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874503" name="Picture 7" descr="end of slid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874504" name="Picture 8" descr="chapter summar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5788" y="53975"/>
            <a:ext cx="2892425" cy="422275"/>
          </a:xfrm>
          <a:prstGeom prst="rect">
            <a:avLst/>
          </a:prstGeom>
          <a:noFill/>
          <a:extLst>
            <a:ext uri="{909E8E84-426E-40DD-AFC4-6F175D3DCCD1}">
              <a14:hiddenFill xmlns:a14="http://schemas.microsoft.com/office/drawing/2010/main">
                <a:solidFill>
                  <a:srgbClr val="FFFFFF"/>
                </a:solidFill>
              </a14:hiddenFill>
            </a:ext>
          </a:extLst>
        </p:spPr>
      </p:pic>
      <p:pic>
        <p:nvPicPr>
          <p:cNvPr id="874505" name="Picture 9" descr="resources">
            <a:hlinkClick r:id="rId9" action="ppaction://hlinkpres?slideindex=1&amp;slidetitl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sp>
        <p:nvSpPr>
          <p:cNvPr id="874506" name="Rectangle 10"/>
          <p:cNvSpPr>
            <a:spLocks noChangeArrowheads="1"/>
          </p:cNvSpPr>
          <p:nvPr/>
        </p:nvSpPr>
        <p:spPr bwMode="auto">
          <a:xfrm>
            <a:off x="533400" y="1868488"/>
            <a:ext cx="7848600" cy="1941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Biologists do their work in laboratories and in the field. They collect both quantitative and qualitative data from their experiments and investigations.</a:t>
            </a:r>
          </a:p>
        </p:txBody>
      </p:sp>
      <p:sp>
        <p:nvSpPr>
          <p:cNvPr id="874508" name="Rectangle 12"/>
          <p:cNvSpPr>
            <a:spLocks noChangeArrowheads="1"/>
          </p:cNvSpPr>
          <p:nvPr/>
        </p:nvSpPr>
        <p:spPr bwMode="auto">
          <a:xfrm>
            <a:off x="533400" y="3925888"/>
            <a:ext cx="7848600" cy="1941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Tx/>
              <a:buChar char="•"/>
            </a:pPr>
            <a:r>
              <a:rPr lang="en-US" altLang="en-US" sz="3200" b="0">
                <a:solidFill>
                  <a:schemeClr val="tx1"/>
                </a:solidFill>
                <a:latin typeface="Times" charset="0"/>
              </a:rPr>
              <a:t>Scientists conduct investigations to increase knowledge about the natural world. Scientific results may help solve some problems, but not all.</a:t>
            </a:r>
          </a:p>
        </p:txBody>
      </p:sp>
      <p:pic>
        <p:nvPicPr>
          <p:cNvPr id="874513" name="Picture 17" descr="Sec"/>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828800" cy="811213"/>
          </a:xfrm>
          <a:prstGeom prst="rect">
            <a:avLst/>
          </a:prstGeom>
          <a:noFill/>
          <a:extLst>
            <a:ext uri="{909E8E84-426E-40DD-AFC4-6F175D3DCCD1}">
              <a14:hiddenFill xmlns:a14="http://schemas.microsoft.com/office/drawing/2010/main">
                <a:solidFill>
                  <a:srgbClr val="FFFFFF"/>
                </a:solidFill>
              </a14:hiddenFill>
            </a:ext>
          </a:extLst>
        </p:spPr>
      </p:pic>
      <p:sp>
        <p:nvSpPr>
          <p:cNvPr id="874514" name="Rectangle 18"/>
          <p:cNvSpPr>
            <a:spLocks noChangeArrowheads="1"/>
          </p:cNvSpPr>
          <p:nvPr/>
        </p:nvSpPr>
        <p:spPr bwMode="auto">
          <a:xfrm>
            <a:off x="457200" y="1173163"/>
            <a:ext cx="7924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altLang="en-US" sz="3600">
                <a:solidFill>
                  <a:schemeClr val="tx2"/>
                </a:solidFill>
                <a:latin typeface="Times" charset="0"/>
              </a:rPr>
              <a:t>The Nature of Biology</a:t>
            </a:r>
            <a:r>
              <a:rPr lang="en-US" altLang="en-US" sz="4000">
                <a:solidFill>
                  <a:srgbClr val="FFFF00"/>
                </a:solidFill>
                <a:latin typeface="Times" charset="0"/>
              </a:rPr>
              <a:t> </a:t>
            </a:r>
          </a:p>
        </p:txBody>
      </p:sp>
    </p:spTree>
    <p:extLst>
      <p:ext uri="{BB962C8B-B14F-4D97-AF65-F5344CB8AC3E}">
        <p14:creationId xmlns:p14="http://schemas.microsoft.com/office/powerpoint/2010/main" val="1289365264"/>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74506"/>
                                        </p:tgtEl>
                                        <p:attrNameLst>
                                          <p:attrName>style.visibility</p:attrName>
                                        </p:attrNameLst>
                                      </p:cBhvr>
                                      <p:to>
                                        <p:strVal val="visible"/>
                                      </p:to>
                                    </p:set>
                                    <p:animEffect transition="in" filter="box(out)">
                                      <p:cBhvr>
                                        <p:cTn id="7" dur="500"/>
                                        <p:tgtEl>
                                          <p:spTgt spid="8745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74508"/>
                                        </p:tgtEl>
                                        <p:attrNameLst>
                                          <p:attrName>style.visibility</p:attrName>
                                        </p:attrNameLst>
                                      </p:cBhvr>
                                      <p:to>
                                        <p:strVal val="visible"/>
                                      </p:to>
                                    </p:set>
                                    <p:animEffect transition="in" filter="box(out)">
                                      <p:cBhvr>
                                        <p:cTn id="12" dur="500"/>
                                        <p:tgtEl>
                                          <p:spTgt spid="874508"/>
                                        </p:tgtEl>
                                      </p:cBhvr>
                                    </p:animEffect>
                                  </p:childTnLst>
                                </p:cTn>
                              </p:par>
                            </p:childTnLst>
                          </p:cTn>
                        </p:par>
                        <p:par>
                          <p:cTn id="13" fill="hold" nodeType="afterGroup">
                            <p:stCondLst>
                              <p:cond delay="500"/>
                            </p:stCondLst>
                            <p:childTnLst>
                              <p:par>
                                <p:cTn id="14" presetID="4" presetClass="entr" presetSubtype="32" fill="hold" nodeType="afterEffect">
                                  <p:stCondLst>
                                    <p:cond delay="0"/>
                                  </p:stCondLst>
                                  <p:childTnLst>
                                    <p:set>
                                      <p:cBhvr>
                                        <p:cTn id="15" dur="1" fill="hold">
                                          <p:stCondLst>
                                            <p:cond delay="0"/>
                                          </p:stCondLst>
                                        </p:cTn>
                                        <p:tgtEl>
                                          <p:spTgt spid="874503"/>
                                        </p:tgtEl>
                                        <p:attrNameLst>
                                          <p:attrName>style.visibility</p:attrName>
                                        </p:attrNameLst>
                                      </p:cBhvr>
                                      <p:to>
                                        <p:strVal val="visible"/>
                                      </p:to>
                                    </p:set>
                                    <p:animEffect transition="in" filter="box(out)">
                                      <p:cBhvr>
                                        <p:cTn id="16" dur="500"/>
                                        <p:tgtEl>
                                          <p:spTgt spid="874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4506" grpId="0" autoUpdateAnimBg="0"/>
      <p:bldP spid="874508" grpId="0"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5874" name="Text Box 2"/>
          <p:cNvSpPr txBox="1">
            <a:spLocks noChangeArrowheads="1"/>
          </p:cNvSpPr>
          <p:nvPr/>
        </p:nvSpPr>
        <p:spPr bwMode="auto">
          <a:xfrm>
            <a:off x="4267200" y="1497013"/>
            <a:ext cx="47244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spcBef>
                <a:spcPct val="20000"/>
              </a:spcBef>
              <a:spcAft>
                <a:spcPct val="20000"/>
              </a:spcAft>
            </a:pPr>
            <a:r>
              <a:rPr lang="en-US" altLang="en-US" sz="3200" b="0">
                <a:latin typeface="Times" charset="0"/>
                <a:cs typeface="Times New Roman" pitchFamily="18" charset="0"/>
              </a:rPr>
              <a:t>Organisms get their energy from food. Plants make their own food using energy from the Sun. Animals get their energy from plants or from organisms that consume plants. </a:t>
            </a:r>
          </a:p>
        </p:txBody>
      </p:sp>
      <p:sp>
        <p:nvSpPr>
          <p:cNvPr id="975875" name="Rectangle 3"/>
          <p:cNvSpPr>
            <a:spLocks noChangeArrowheads="1"/>
          </p:cNvSpPr>
          <p:nvPr/>
        </p:nvSpPr>
        <p:spPr bwMode="auto">
          <a:xfrm>
            <a:off x="914400" y="6964363"/>
            <a:ext cx="8229600"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00000"/>
              </a:lnSpc>
              <a:spcBef>
                <a:spcPct val="0"/>
              </a:spcBef>
              <a:spcAft>
                <a:spcPct val="0"/>
              </a:spcAft>
            </a:pPr>
            <a:r>
              <a:rPr lang="en-US" altLang="en-US" sz="1400">
                <a:solidFill>
                  <a:schemeClr val="tx2"/>
                </a:solidFill>
                <a:latin typeface="Times" charset="0"/>
              </a:rPr>
              <a:t>Chapter Assessment</a:t>
            </a:r>
          </a:p>
        </p:txBody>
      </p:sp>
      <p:pic>
        <p:nvPicPr>
          <p:cNvPr id="975877" name="Picture 5" descr="New previous">
            <a:hlinkClick r:id="" action="ppaction://hlinkshowjump?jump=previousslide"/>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6191250"/>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5878" name="Picture 6" descr="New TOC">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8475" y="6194425"/>
            <a:ext cx="492125"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5879" name="Picture 7" descr="New next">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088" y="6194425"/>
            <a:ext cx="468312" cy="606425"/>
          </a:xfrm>
          <a:prstGeom prst="rect">
            <a:avLst/>
          </a:prstGeom>
          <a:noFill/>
          <a:extLst>
            <a:ext uri="{909E8E84-426E-40DD-AFC4-6F175D3DCCD1}">
              <a14:hiddenFill xmlns:a14="http://schemas.microsoft.com/office/drawing/2010/main">
                <a:solidFill>
                  <a:srgbClr val="FFFFFF"/>
                </a:solidFill>
              </a14:hiddenFill>
            </a:ext>
          </a:extLst>
        </p:spPr>
      </p:pic>
      <p:pic>
        <p:nvPicPr>
          <p:cNvPr id="975880" name="Picture 8" descr="help">
            <a:hlinkClick r:id="" action="ppaction://noaction"/>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6202363"/>
            <a:ext cx="560388" cy="560387"/>
          </a:xfrm>
          <a:prstGeom prst="rect">
            <a:avLst/>
          </a:prstGeom>
          <a:noFill/>
          <a:extLst>
            <a:ext uri="{909E8E84-426E-40DD-AFC4-6F175D3DCCD1}">
              <a14:hiddenFill xmlns:a14="http://schemas.microsoft.com/office/drawing/2010/main">
                <a:solidFill>
                  <a:srgbClr val="FFFFFF"/>
                </a:solidFill>
              </a14:hiddenFill>
            </a:ext>
          </a:extLst>
        </p:spPr>
      </p:pic>
      <p:pic>
        <p:nvPicPr>
          <p:cNvPr id="975881" name="Picture 9" descr="end of slid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75882" name="Picture 10" descr="resources">
            <a:hlinkClick r:id="rId8" action="ppaction://hlinkpres?slideindex=1&amp;slidetitl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34200" y="6267450"/>
            <a:ext cx="1806575" cy="411163"/>
          </a:xfrm>
          <a:prstGeom prst="rect">
            <a:avLst/>
          </a:prstGeom>
          <a:noFill/>
          <a:extLst>
            <a:ext uri="{909E8E84-426E-40DD-AFC4-6F175D3DCCD1}">
              <a14:hiddenFill xmlns:a14="http://schemas.microsoft.com/office/drawing/2010/main">
                <a:solidFill>
                  <a:srgbClr val="FFFFFF"/>
                </a:solidFill>
              </a14:hiddenFill>
            </a:ext>
          </a:extLst>
        </p:spPr>
      </p:pic>
      <p:pic>
        <p:nvPicPr>
          <p:cNvPr id="975884" name="Picture 12" descr="panda"/>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8163" y="1138238"/>
            <a:ext cx="3598862" cy="4438650"/>
          </a:xfrm>
          <a:prstGeom prst="rect">
            <a:avLst/>
          </a:prstGeom>
          <a:noFill/>
          <a:extLst>
            <a:ext uri="{909E8E84-426E-40DD-AFC4-6F175D3DCCD1}">
              <a14:hiddenFill xmlns:a14="http://schemas.microsoft.com/office/drawing/2010/main">
                <a:solidFill>
                  <a:srgbClr val="FFFFFF"/>
                </a:solidFill>
              </a14:hiddenFill>
            </a:ext>
          </a:extLst>
        </p:spPr>
      </p:pic>
      <p:pic>
        <p:nvPicPr>
          <p:cNvPr id="975885" name="Picture 13" descr="assessmen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75886" name="Picture 14" descr="Chpt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082839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75881"/>
                                        </p:tgtEl>
                                        <p:attrNameLst>
                                          <p:attrName>style.visibility</p:attrName>
                                        </p:attrNameLst>
                                      </p:cBhvr>
                                      <p:to>
                                        <p:strVal val="visible"/>
                                      </p:to>
                                    </p:set>
                                    <p:animEffect transition="in" filter="box(out)">
                                      <p:cBhvr>
                                        <p:cTn id="7" dur="500"/>
                                        <p:tgtEl>
                                          <p:spTgt spid="9758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186" name="Text Box 2"/>
          <p:cNvSpPr txBox="1">
            <a:spLocks noChangeArrowheads="1"/>
          </p:cNvSpPr>
          <p:nvPr/>
        </p:nvSpPr>
        <p:spPr bwMode="auto">
          <a:xfrm>
            <a:off x="685800" y="1219200"/>
            <a:ext cx="8001000" cy="64135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1905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0"/>
              </a:spcBef>
              <a:spcAft>
                <a:spcPct val="0"/>
              </a:spcAft>
              <a:defRPr>
                <a:solidFill>
                  <a:schemeClr val="tx1"/>
                </a:solidFill>
                <a:latin typeface="Arial" charset="0"/>
              </a:defRPr>
            </a:lvl1pPr>
            <a:lvl2pPr marL="577850" algn="l">
              <a:spcBef>
                <a:spcPct val="0"/>
              </a:spcBef>
              <a:spcAft>
                <a:spcPct val="0"/>
              </a:spcAft>
              <a:defRPr>
                <a:solidFill>
                  <a:schemeClr val="tx1"/>
                </a:solidFill>
                <a:latin typeface="Arial" charset="0"/>
              </a:defRPr>
            </a:lvl2pPr>
            <a:lvl3pPr algn="l">
              <a:spcBef>
                <a:spcPct val="0"/>
              </a:spcBef>
              <a:spcAft>
                <a:spcPct val="0"/>
              </a:spcAft>
              <a:defRPr>
                <a:solidFill>
                  <a:schemeClr val="tx1"/>
                </a:solidFill>
                <a:latin typeface="Arial" charset="0"/>
              </a:defRPr>
            </a:lvl3pPr>
            <a:lvl4pPr algn="l">
              <a:spcBef>
                <a:spcPct val="0"/>
              </a:spcBef>
              <a:spcAft>
                <a:spcPct val="0"/>
              </a:spcAft>
              <a:defRPr>
                <a:solidFill>
                  <a:schemeClr val="tx1"/>
                </a:solidFill>
                <a:latin typeface="Arial" charset="0"/>
              </a:defRPr>
            </a:lvl4pPr>
            <a:lvl5pPr algn="l">
              <a:spcBef>
                <a:spcPct val="0"/>
              </a:spcBef>
              <a:spcAft>
                <a:spcPct val="0"/>
              </a:spcAft>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eaLnBrk="0" hangingPunct="0">
              <a:lnSpc>
                <a:spcPct val="150000"/>
              </a:lnSpc>
              <a:spcBef>
                <a:spcPct val="20000"/>
              </a:spcBef>
              <a:spcAft>
                <a:spcPct val="20000"/>
              </a:spcAft>
            </a:pPr>
            <a:r>
              <a:rPr lang="en-US" altLang="en-US" sz="3200" b="0" dirty="0">
                <a:latin typeface="+mn-lt"/>
                <a:cs typeface="Times New Roman" pitchFamily="18" charset="0"/>
              </a:rPr>
              <a:t>Technological advances have benefited humans in numerous ways but have also resulted in some serious problems. For example, fertilizer that boosts crop production can also pollute water. Value judgments must be made as to how to utilize technology while protecting the environment.</a:t>
            </a:r>
            <a:endParaRPr lang="en-US" altLang="en-US" sz="3200" dirty="0">
              <a:solidFill>
                <a:schemeClr val="bg1"/>
              </a:solidFill>
              <a:latin typeface="+mn-lt"/>
            </a:endParaRPr>
          </a:p>
        </p:txBody>
      </p:sp>
      <p:pic>
        <p:nvPicPr>
          <p:cNvPr id="989193" name="Picture 9" descr="end of sl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275" y="5105400"/>
            <a:ext cx="593725" cy="846138"/>
          </a:xfrm>
          <a:prstGeom prst="rect">
            <a:avLst/>
          </a:prstGeom>
          <a:noFill/>
          <a:extLst>
            <a:ext uri="{909E8E84-426E-40DD-AFC4-6F175D3DCCD1}">
              <a14:hiddenFill xmlns:a14="http://schemas.microsoft.com/office/drawing/2010/main">
                <a:solidFill>
                  <a:srgbClr val="FFFFFF"/>
                </a:solidFill>
              </a14:hiddenFill>
            </a:ext>
          </a:extLst>
        </p:spPr>
      </p:pic>
      <p:pic>
        <p:nvPicPr>
          <p:cNvPr id="989196" name="Picture 12" descr="assess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8063" y="57150"/>
            <a:ext cx="2046287" cy="400050"/>
          </a:xfrm>
          <a:prstGeom prst="rect">
            <a:avLst/>
          </a:prstGeom>
          <a:noFill/>
          <a:extLst>
            <a:ext uri="{909E8E84-426E-40DD-AFC4-6F175D3DCCD1}">
              <a14:hiddenFill xmlns:a14="http://schemas.microsoft.com/office/drawing/2010/main">
                <a:solidFill>
                  <a:srgbClr val="FFFFFF"/>
                </a:solidFill>
              </a14:hiddenFill>
            </a:ext>
          </a:extLst>
        </p:spPr>
      </p:pic>
      <p:pic>
        <p:nvPicPr>
          <p:cNvPr id="989197" name="Picture 13" descr="Chpt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048000" cy="738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9266111"/>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989193"/>
                                        </p:tgtEl>
                                        <p:attrNameLst>
                                          <p:attrName>style.visibility</p:attrName>
                                        </p:attrNameLst>
                                      </p:cBhvr>
                                      <p:to>
                                        <p:strVal val="visible"/>
                                      </p:to>
                                    </p:set>
                                    <p:animEffect transition="in" filter="box(out)">
                                      <p:cBhvr>
                                        <p:cTn id="7" dur="500"/>
                                        <p:tgtEl>
                                          <p:spTgt spid="989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1.1</a:t>
            </a:r>
          </a:p>
        </p:txBody>
      </p:sp>
      <p:pic>
        <p:nvPicPr>
          <p:cNvPr id="199711" name="Picture 31" descr="New previous">
            <a:hlinkClick r:id="" action="ppaction://hlinkshowjump?jump=previousslide"/>
          </p:cNvPr>
          <p:cNvPicPr>
            <a:picLocks noChangeAspect="1" noChangeArrowheads="1"/>
          </p:cNvPicPr>
          <p:nvPr/>
        </p:nvPicPr>
        <p:blipFill>
          <a:blip r:embed="rId2" cstate="print"/>
          <a:srcRect/>
          <a:stretch>
            <a:fillRect/>
          </a:stretch>
        </p:blipFill>
        <p:spPr bwMode="auto">
          <a:xfrm>
            <a:off x="3581400" y="6191250"/>
            <a:ext cx="492125" cy="606425"/>
          </a:xfrm>
          <a:prstGeom prst="rect">
            <a:avLst/>
          </a:prstGeom>
          <a:noFill/>
        </p:spPr>
      </p:pic>
      <p:pic>
        <p:nvPicPr>
          <p:cNvPr id="199712" name="Picture 32" descr="New TOC">
            <a:hlinkClick r:id="rId3" action="ppaction://hlinksldjump"/>
          </p:cNvPr>
          <p:cNvPicPr>
            <a:picLocks noChangeAspect="1" noChangeArrowheads="1"/>
          </p:cNvPicPr>
          <p:nvPr/>
        </p:nvPicPr>
        <p:blipFill>
          <a:blip r:embed="rId4" cstate="print"/>
          <a:srcRect/>
          <a:stretch>
            <a:fillRect/>
          </a:stretch>
        </p:blipFill>
        <p:spPr bwMode="auto">
          <a:xfrm>
            <a:off x="4308475" y="6194425"/>
            <a:ext cx="492125" cy="606425"/>
          </a:xfrm>
          <a:prstGeom prst="rect">
            <a:avLst/>
          </a:prstGeom>
          <a:noFill/>
        </p:spPr>
      </p:pic>
      <p:pic>
        <p:nvPicPr>
          <p:cNvPr id="199713" name="Picture 33" descr="New next">
            <a:hlinkClick r:id="" action="ppaction://hlinkshowjump?jump=nextslide"/>
          </p:cNvPr>
          <p:cNvPicPr>
            <a:picLocks noChangeAspect="1" noChangeArrowheads="1"/>
          </p:cNvPicPr>
          <p:nvPr/>
        </p:nvPicPr>
        <p:blipFill>
          <a:blip r:embed="rId5" cstate="print"/>
          <a:srcRect/>
          <a:stretch>
            <a:fillRect/>
          </a:stretch>
        </p:blipFill>
        <p:spPr bwMode="auto">
          <a:xfrm>
            <a:off x="5018088" y="6194425"/>
            <a:ext cx="468312" cy="606425"/>
          </a:xfrm>
          <a:prstGeom prst="rect">
            <a:avLst/>
          </a:prstGeom>
          <a:noFill/>
        </p:spPr>
      </p:pic>
      <p:pic>
        <p:nvPicPr>
          <p:cNvPr id="199714" name="Picture 34" descr="help">
            <a:hlinkClick r:id="" action="ppaction://noaction"/>
          </p:cNvPr>
          <p:cNvPicPr>
            <a:picLocks noChangeAspect="1" noChangeArrowheads="1"/>
          </p:cNvPicPr>
          <p:nvPr/>
        </p:nvPicPr>
        <p:blipFill>
          <a:blip r:embed="rId6" cstate="print"/>
          <a:srcRect/>
          <a:stretch>
            <a:fillRect/>
          </a:stretch>
        </p:blipFill>
        <p:spPr bwMode="auto">
          <a:xfrm>
            <a:off x="228600" y="6202363"/>
            <a:ext cx="560388" cy="560387"/>
          </a:xfrm>
          <a:prstGeom prst="rect">
            <a:avLst/>
          </a:prstGeom>
          <a:noFill/>
        </p:spPr>
      </p:pic>
      <p:pic>
        <p:nvPicPr>
          <p:cNvPr id="199715" name="Picture 35" descr="end of slide"/>
          <p:cNvPicPr>
            <a:picLocks noChangeAspect="1" noChangeArrowheads="1"/>
          </p:cNvPicPr>
          <p:nvPr/>
        </p:nvPicPr>
        <p:blipFill>
          <a:blip r:embed="rId7" cstate="print"/>
          <a:srcRect/>
          <a:stretch>
            <a:fillRect/>
          </a:stretch>
        </p:blipFill>
        <p:spPr bwMode="auto">
          <a:xfrm>
            <a:off x="8169275" y="5105400"/>
            <a:ext cx="593725" cy="846138"/>
          </a:xfrm>
          <a:prstGeom prst="rect">
            <a:avLst/>
          </a:prstGeom>
          <a:noFill/>
        </p:spPr>
      </p:pic>
      <p:pic>
        <p:nvPicPr>
          <p:cNvPr id="199716" name="Picture 36" descr="chapter summary"/>
          <p:cNvPicPr>
            <a:picLocks noChangeAspect="1" noChangeArrowheads="1"/>
          </p:cNvPicPr>
          <p:nvPr/>
        </p:nvPicPr>
        <p:blipFill>
          <a:blip r:embed="rId8" cstate="print"/>
          <a:srcRect/>
          <a:stretch>
            <a:fillRect/>
          </a:stretch>
        </p:blipFill>
        <p:spPr bwMode="auto">
          <a:xfrm>
            <a:off x="3125788" y="53975"/>
            <a:ext cx="2892425" cy="422275"/>
          </a:xfrm>
          <a:prstGeom prst="rect">
            <a:avLst/>
          </a:prstGeom>
          <a:noFill/>
        </p:spPr>
      </p:pic>
      <p:pic>
        <p:nvPicPr>
          <p:cNvPr id="199719" name="Picture 39" descr="resources">
            <a:hlinkClick r:id="rId9" action="ppaction://hlinkpres?slideindex=1&amp;slidetitle="/>
          </p:cNvPr>
          <p:cNvPicPr>
            <a:picLocks noChangeAspect="1" noChangeArrowheads="1"/>
          </p:cNvPicPr>
          <p:nvPr/>
        </p:nvPicPr>
        <p:blipFill>
          <a:blip r:embed="rId10" cstate="print"/>
          <a:srcRect/>
          <a:stretch>
            <a:fillRect/>
          </a:stretch>
        </p:blipFill>
        <p:spPr bwMode="auto">
          <a:xfrm>
            <a:off x="6934200" y="6267450"/>
            <a:ext cx="1806575" cy="411163"/>
          </a:xfrm>
          <a:prstGeom prst="rect">
            <a:avLst/>
          </a:prstGeom>
          <a:noFill/>
        </p:spPr>
      </p:pic>
      <p:sp>
        <p:nvSpPr>
          <p:cNvPr id="199721" name="Rectangle 41"/>
          <p:cNvSpPr>
            <a:spLocks noChangeArrowheads="1"/>
          </p:cNvSpPr>
          <p:nvPr/>
        </p:nvSpPr>
        <p:spPr bwMode="auto">
          <a:xfrm>
            <a:off x="381000" y="1992313"/>
            <a:ext cx="8610600" cy="14065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Biology is the organized study of living things and their interactions with their natural and physical environments.</a:t>
            </a:r>
          </a:p>
        </p:txBody>
      </p:sp>
      <p:sp>
        <p:nvSpPr>
          <p:cNvPr id="199723" name="Rectangle 43"/>
          <p:cNvSpPr>
            <a:spLocks noChangeArrowheads="1"/>
          </p:cNvSpPr>
          <p:nvPr/>
        </p:nvSpPr>
        <p:spPr bwMode="auto">
          <a:xfrm>
            <a:off x="381000" y="3644900"/>
            <a:ext cx="8153400" cy="184467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All living things have four characteristics in common: organization, reproduction, growth and development, and the ability to adjust to the environment.</a:t>
            </a:r>
          </a:p>
        </p:txBody>
      </p:sp>
      <p:pic>
        <p:nvPicPr>
          <p:cNvPr id="199725" name="Picture 45" descr="Sec"/>
          <p:cNvPicPr>
            <a:picLocks noChangeAspect="1" noChangeArrowheads="1"/>
          </p:cNvPicPr>
          <p:nvPr/>
        </p:nvPicPr>
        <p:blipFill>
          <a:blip r:embed="rId11" cstate="print"/>
          <a:srcRect/>
          <a:stretch>
            <a:fillRect/>
          </a:stretch>
        </p:blipFill>
        <p:spPr bwMode="auto">
          <a:xfrm>
            <a:off x="0" y="0"/>
            <a:ext cx="1841500" cy="817563"/>
          </a:xfrm>
          <a:prstGeom prst="rect">
            <a:avLst/>
          </a:prstGeom>
          <a:noFill/>
        </p:spPr>
      </p:pic>
      <p:sp>
        <p:nvSpPr>
          <p:cNvPr id="199726" name="Rectangle 46"/>
          <p:cNvSpPr>
            <a:spLocks noChangeArrowheads="1"/>
          </p:cNvSpPr>
          <p:nvPr/>
        </p:nvSpPr>
        <p:spPr bwMode="auto">
          <a:xfrm>
            <a:off x="457200" y="11731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What is biology?</a:t>
            </a:r>
            <a:r>
              <a:rPr lang="en-US" altLang="en-US" sz="4000">
                <a:solidFill>
                  <a:srgbClr val="FFFF00"/>
                </a:solidFill>
                <a:latin typeface="Times" charset="0"/>
              </a:rPr>
              <a:t>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99721"/>
                                        </p:tgtEl>
                                        <p:attrNameLst>
                                          <p:attrName>style.visibility</p:attrName>
                                        </p:attrNameLst>
                                      </p:cBhvr>
                                      <p:to>
                                        <p:strVal val="visible"/>
                                      </p:to>
                                    </p:set>
                                    <p:animEffect transition="in" filter="box(out)">
                                      <p:cBhvr>
                                        <p:cTn id="7" dur="500"/>
                                        <p:tgtEl>
                                          <p:spTgt spid="1997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99723"/>
                                        </p:tgtEl>
                                        <p:attrNameLst>
                                          <p:attrName>style.visibility</p:attrName>
                                        </p:attrNameLst>
                                      </p:cBhvr>
                                      <p:to>
                                        <p:strVal val="visible"/>
                                      </p:to>
                                    </p:set>
                                    <p:animEffect transition="in" filter="box(out)">
                                      <p:cBhvr>
                                        <p:cTn id="12" dur="500"/>
                                        <p:tgtEl>
                                          <p:spTgt spid="199723"/>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199715"/>
                                        </p:tgtEl>
                                        <p:attrNameLst>
                                          <p:attrName>style.visibility</p:attrName>
                                        </p:attrNameLst>
                                      </p:cBhvr>
                                      <p:to>
                                        <p:strVal val="visible"/>
                                      </p:to>
                                    </p:set>
                                    <p:animEffect transition="in" filter="box(out)">
                                      <p:cBhvr>
                                        <p:cTn id="16" dur="500"/>
                                        <p:tgtEl>
                                          <p:spTgt spid="199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721" grpId="0" autoUpdateAnimBg="0"/>
      <p:bldP spid="199723" grpId="0"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3474" name="Rectangle 1026"/>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1.2</a:t>
            </a:r>
          </a:p>
        </p:txBody>
      </p:sp>
      <p:pic>
        <p:nvPicPr>
          <p:cNvPr id="873475" name="Picture 1027" descr="New previous">
            <a:hlinkClick r:id="" action="ppaction://hlinkshowjump?jump=previousslide"/>
          </p:cNvPr>
          <p:cNvPicPr>
            <a:picLocks noChangeAspect="1" noChangeArrowheads="1"/>
          </p:cNvPicPr>
          <p:nvPr/>
        </p:nvPicPr>
        <p:blipFill>
          <a:blip r:embed="rId2" cstate="print"/>
          <a:srcRect/>
          <a:stretch>
            <a:fillRect/>
          </a:stretch>
        </p:blipFill>
        <p:spPr bwMode="auto">
          <a:xfrm>
            <a:off x="3581400" y="6191250"/>
            <a:ext cx="492125" cy="606425"/>
          </a:xfrm>
          <a:prstGeom prst="rect">
            <a:avLst/>
          </a:prstGeom>
          <a:noFill/>
        </p:spPr>
      </p:pic>
      <p:pic>
        <p:nvPicPr>
          <p:cNvPr id="873476" name="Picture 1028" descr="New TOC">
            <a:hlinkClick r:id="rId3" action="ppaction://hlinksldjump"/>
          </p:cNvPr>
          <p:cNvPicPr>
            <a:picLocks noChangeAspect="1" noChangeArrowheads="1"/>
          </p:cNvPicPr>
          <p:nvPr/>
        </p:nvPicPr>
        <p:blipFill>
          <a:blip r:embed="rId4" cstate="print"/>
          <a:srcRect/>
          <a:stretch>
            <a:fillRect/>
          </a:stretch>
        </p:blipFill>
        <p:spPr bwMode="auto">
          <a:xfrm>
            <a:off x="4308475" y="6194425"/>
            <a:ext cx="492125" cy="606425"/>
          </a:xfrm>
          <a:prstGeom prst="rect">
            <a:avLst/>
          </a:prstGeom>
          <a:noFill/>
        </p:spPr>
      </p:pic>
      <p:pic>
        <p:nvPicPr>
          <p:cNvPr id="873477" name="Picture 1029" descr="New next">
            <a:hlinkClick r:id="" action="ppaction://hlinkshowjump?jump=nextslide"/>
          </p:cNvPr>
          <p:cNvPicPr>
            <a:picLocks noChangeAspect="1" noChangeArrowheads="1"/>
          </p:cNvPicPr>
          <p:nvPr/>
        </p:nvPicPr>
        <p:blipFill>
          <a:blip r:embed="rId5" cstate="print"/>
          <a:srcRect/>
          <a:stretch>
            <a:fillRect/>
          </a:stretch>
        </p:blipFill>
        <p:spPr bwMode="auto">
          <a:xfrm>
            <a:off x="5018088" y="6194425"/>
            <a:ext cx="468312" cy="606425"/>
          </a:xfrm>
          <a:prstGeom prst="rect">
            <a:avLst/>
          </a:prstGeom>
          <a:noFill/>
        </p:spPr>
      </p:pic>
      <p:pic>
        <p:nvPicPr>
          <p:cNvPr id="873478" name="Picture 1030" descr="help">
            <a:hlinkClick r:id="" action="ppaction://noaction"/>
          </p:cNvPr>
          <p:cNvPicPr>
            <a:picLocks noChangeAspect="1" noChangeArrowheads="1"/>
          </p:cNvPicPr>
          <p:nvPr/>
        </p:nvPicPr>
        <p:blipFill>
          <a:blip r:embed="rId6" cstate="print"/>
          <a:srcRect/>
          <a:stretch>
            <a:fillRect/>
          </a:stretch>
        </p:blipFill>
        <p:spPr bwMode="auto">
          <a:xfrm>
            <a:off x="228600" y="6202363"/>
            <a:ext cx="560388" cy="560387"/>
          </a:xfrm>
          <a:prstGeom prst="rect">
            <a:avLst/>
          </a:prstGeom>
          <a:noFill/>
        </p:spPr>
      </p:pic>
      <p:pic>
        <p:nvPicPr>
          <p:cNvPr id="873479" name="Picture 1031" descr="end of slide"/>
          <p:cNvPicPr>
            <a:picLocks noChangeAspect="1" noChangeArrowheads="1"/>
          </p:cNvPicPr>
          <p:nvPr/>
        </p:nvPicPr>
        <p:blipFill>
          <a:blip r:embed="rId7" cstate="print"/>
          <a:srcRect/>
          <a:stretch>
            <a:fillRect/>
          </a:stretch>
        </p:blipFill>
        <p:spPr bwMode="auto">
          <a:xfrm>
            <a:off x="8169275" y="5105400"/>
            <a:ext cx="593725" cy="846138"/>
          </a:xfrm>
          <a:prstGeom prst="rect">
            <a:avLst/>
          </a:prstGeom>
          <a:noFill/>
        </p:spPr>
      </p:pic>
      <p:pic>
        <p:nvPicPr>
          <p:cNvPr id="873480" name="Picture 1032" descr="chapter summary"/>
          <p:cNvPicPr>
            <a:picLocks noChangeAspect="1" noChangeArrowheads="1"/>
          </p:cNvPicPr>
          <p:nvPr/>
        </p:nvPicPr>
        <p:blipFill>
          <a:blip r:embed="rId8" cstate="print"/>
          <a:srcRect/>
          <a:stretch>
            <a:fillRect/>
          </a:stretch>
        </p:blipFill>
        <p:spPr bwMode="auto">
          <a:xfrm>
            <a:off x="3125788" y="53975"/>
            <a:ext cx="2892425" cy="422275"/>
          </a:xfrm>
          <a:prstGeom prst="rect">
            <a:avLst/>
          </a:prstGeom>
          <a:noFill/>
        </p:spPr>
      </p:pic>
      <p:pic>
        <p:nvPicPr>
          <p:cNvPr id="873481" name="Picture 1033" descr="resources">
            <a:hlinkClick r:id="rId9" action="ppaction://hlinkpres?slideindex=1&amp;slidetitle="/>
          </p:cNvPr>
          <p:cNvPicPr>
            <a:picLocks noChangeAspect="1" noChangeArrowheads="1"/>
          </p:cNvPicPr>
          <p:nvPr/>
        </p:nvPicPr>
        <p:blipFill>
          <a:blip r:embed="rId10" cstate="print"/>
          <a:srcRect/>
          <a:stretch>
            <a:fillRect/>
          </a:stretch>
        </p:blipFill>
        <p:spPr bwMode="auto">
          <a:xfrm>
            <a:off x="6934200" y="6267450"/>
            <a:ext cx="1806575" cy="411163"/>
          </a:xfrm>
          <a:prstGeom prst="rect">
            <a:avLst/>
          </a:prstGeom>
          <a:noFill/>
        </p:spPr>
      </p:pic>
      <p:sp>
        <p:nvSpPr>
          <p:cNvPr id="873483" name="Rectangle 1035"/>
          <p:cNvSpPr>
            <a:spLocks noChangeArrowheads="1"/>
          </p:cNvSpPr>
          <p:nvPr/>
        </p:nvSpPr>
        <p:spPr bwMode="auto">
          <a:xfrm>
            <a:off x="457200" y="2098675"/>
            <a:ext cx="8077200" cy="31591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Biologists use controlled experiments to obtain data that either do or do not support a hypothesis. By publishing the results and conclusions of an experiment, a scientist allows others to try to verify the results. Repeated verification over time leads to the development of a theory.</a:t>
            </a:r>
          </a:p>
        </p:txBody>
      </p:sp>
      <p:sp>
        <p:nvSpPr>
          <p:cNvPr id="873484" name="Rectangle 1036"/>
          <p:cNvSpPr>
            <a:spLocks noChangeArrowheads="1"/>
          </p:cNvSpPr>
          <p:nvPr/>
        </p:nvSpPr>
        <p:spPr bwMode="auto">
          <a:xfrm>
            <a:off x="457200" y="11731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The Methods of Biology</a:t>
            </a:r>
            <a:r>
              <a:rPr lang="en-US" altLang="en-US" sz="4000">
                <a:solidFill>
                  <a:srgbClr val="FFFF00"/>
                </a:solidFill>
                <a:latin typeface="Times" charset="0"/>
              </a:rPr>
              <a:t> </a:t>
            </a:r>
          </a:p>
        </p:txBody>
      </p:sp>
      <p:pic>
        <p:nvPicPr>
          <p:cNvPr id="873489" name="Picture 1041" descr="Sec"/>
          <p:cNvPicPr>
            <a:picLocks noChangeAspect="1" noChangeArrowheads="1"/>
          </p:cNvPicPr>
          <p:nvPr/>
        </p:nvPicPr>
        <p:blipFill>
          <a:blip r:embed="rId11" cstate="print"/>
          <a:srcRect/>
          <a:stretch>
            <a:fillRect/>
          </a:stretch>
        </p:blipFill>
        <p:spPr bwMode="auto">
          <a:xfrm>
            <a:off x="0" y="0"/>
            <a:ext cx="1828800" cy="811213"/>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73483"/>
                                        </p:tgtEl>
                                        <p:attrNameLst>
                                          <p:attrName>style.visibility</p:attrName>
                                        </p:attrNameLst>
                                      </p:cBhvr>
                                      <p:to>
                                        <p:strVal val="visible"/>
                                      </p:to>
                                    </p:set>
                                    <p:animEffect transition="in" filter="box(out)">
                                      <p:cBhvr>
                                        <p:cTn id="7" dur="500"/>
                                        <p:tgtEl>
                                          <p:spTgt spid="87348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873479"/>
                                        </p:tgtEl>
                                        <p:attrNameLst>
                                          <p:attrName>style.visibility</p:attrName>
                                        </p:attrNameLst>
                                      </p:cBhvr>
                                      <p:to>
                                        <p:strVal val="visible"/>
                                      </p:to>
                                    </p:set>
                                    <p:animEffect transition="in" filter="box(out)">
                                      <p:cBhvr>
                                        <p:cTn id="11" dur="500"/>
                                        <p:tgtEl>
                                          <p:spTgt spid="8734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3483"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8770"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1.2</a:t>
            </a:r>
          </a:p>
        </p:txBody>
      </p:sp>
      <p:pic>
        <p:nvPicPr>
          <p:cNvPr id="928771" name="Picture 3" descr="New previous">
            <a:hlinkClick r:id="" action="ppaction://hlinkshowjump?jump=previousslide"/>
          </p:cNvPr>
          <p:cNvPicPr>
            <a:picLocks noChangeAspect="1" noChangeArrowheads="1"/>
          </p:cNvPicPr>
          <p:nvPr/>
        </p:nvPicPr>
        <p:blipFill>
          <a:blip r:embed="rId2" cstate="print"/>
          <a:srcRect/>
          <a:stretch>
            <a:fillRect/>
          </a:stretch>
        </p:blipFill>
        <p:spPr bwMode="auto">
          <a:xfrm>
            <a:off x="3581400" y="6191250"/>
            <a:ext cx="492125" cy="606425"/>
          </a:xfrm>
          <a:prstGeom prst="rect">
            <a:avLst/>
          </a:prstGeom>
          <a:noFill/>
        </p:spPr>
      </p:pic>
      <p:pic>
        <p:nvPicPr>
          <p:cNvPr id="928772" name="Picture 4" descr="New TOC">
            <a:hlinkClick r:id="rId3" action="ppaction://hlinksldjump"/>
          </p:cNvPr>
          <p:cNvPicPr>
            <a:picLocks noChangeAspect="1" noChangeArrowheads="1"/>
          </p:cNvPicPr>
          <p:nvPr/>
        </p:nvPicPr>
        <p:blipFill>
          <a:blip r:embed="rId4" cstate="print"/>
          <a:srcRect/>
          <a:stretch>
            <a:fillRect/>
          </a:stretch>
        </p:blipFill>
        <p:spPr bwMode="auto">
          <a:xfrm>
            <a:off x="4308475" y="6194425"/>
            <a:ext cx="492125" cy="606425"/>
          </a:xfrm>
          <a:prstGeom prst="rect">
            <a:avLst/>
          </a:prstGeom>
          <a:noFill/>
        </p:spPr>
      </p:pic>
      <p:pic>
        <p:nvPicPr>
          <p:cNvPr id="928773" name="Picture 5" descr="New next">
            <a:hlinkClick r:id="" action="ppaction://hlinkshowjump?jump=nextslide"/>
          </p:cNvPr>
          <p:cNvPicPr>
            <a:picLocks noChangeAspect="1" noChangeArrowheads="1"/>
          </p:cNvPicPr>
          <p:nvPr/>
        </p:nvPicPr>
        <p:blipFill>
          <a:blip r:embed="rId5" cstate="print"/>
          <a:srcRect/>
          <a:stretch>
            <a:fillRect/>
          </a:stretch>
        </p:blipFill>
        <p:spPr bwMode="auto">
          <a:xfrm>
            <a:off x="5018088" y="6194425"/>
            <a:ext cx="468312" cy="606425"/>
          </a:xfrm>
          <a:prstGeom prst="rect">
            <a:avLst/>
          </a:prstGeom>
          <a:noFill/>
        </p:spPr>
      </p:pic>
      <p:pic>
        <p:nvPicPr>
          <p:cNvPr id="928774" name="Picture 6" descr="help">
            <a:hlinkClick r:id="" action="ppaction://noaction"/>
          </p:cNvPr>
          <p:cNvPicPr>
            <a:picLocks noChangeAspect="1" noChangeArrowheads="1"/>
          </p:cNvPicPr>
          <p:nvPr/>
        </p:nvPicPr>
        <p:blipFill>
          <a:blip r:embed="rId6" cstate="print"/>
          <a:srcRect/>
          <a:stretch>
            <a:fillRect/>
          </a:stretch>
        </p:blipFill>
        <p:spPr bwMode="auto">
          <a:xfrm>
            <a:off x="228600" y="6202363"/>
            <a:ext cx="560388" cy="560387"/>
          </a:xfrm>
          <a:prstGeom prst="rect">
            <a:avLst/>
          </a:prstGeom>
          <a:noFill/>
        </p:spPr>
      </p:pic>
      <p:pic>
        <p:nvPicPr>
          <p:cNvPr id="928775" name="Picture 7" descr="end of slide"/>
          <p:cNvPicPr>
            <a:picLocks noChangeAspect="1" noChangeArrowheads="1"/>
          </p:cNvPicPr>
          <p:nvPr/>
        </p:nvPicPr>
        <p:blipFill>
          <a:blip r:embed="rId7" cstate="print"/>
          <a:srcRect/>
          <a:stretch>
            <a:fillRect/>
          </a:stretch>
        </p:blipFill>
        <p:spPr bwMode="auto">
          <a:xfrm>
            <a:off x="8169275" y="5105400"/>
            <a:ext cx="593725" cy="846138"/>
          </a:xfrm>
          <a:prstGeom prst="rect">
            <a:avLst/>
          </a:prstGeom>
          <a:noFill/>
        </p:spPr>
      </p:pic>
      <p:pic>
        <p:nvPicPr>
          <p:cNvPr id="928776" name="Picture 8" descr="chapter summary"/>
          <p:cNvPicPr>
            <a:picLocks noChangeAspect="1" noChangeArrowheads="1"/>
          </p:cNvPicPr>
          <p:nvPr/>
        </p:nvPicPr>
        <p:blipFill>
          <a:blip r:embed="rId8" cstate="print"/>
          <a:srcRect/>
          <a:stretch>
            <a:fillRect/>
          </a:stretch>
        </p:blipFill>
        <p:spPr bwMode="auto">
          <a:xfrm>
            <a:off x="3125788" y="53975"/>
            <a:ext cx="2892425" cy="422275"/>
          </a:xfrm>
          <a:prstGeom prst="rect">
            <a:avLst/>
          </a:prstGeom>
          <a:noFill/>
        </p:spPr>
      </p:pic>
      <p:pic>
        <p:nvPicPr>
          <p:cNvPr id="928777" name="Picture 9" descr="resources">
            <a:hlinkClick r:id="rId9" action="ppaction://hlinkpres?slideindex=1&amp;slidetitle="/>
          </p:cNvPr>
          <p:cNvPicPr>
            <a:picLocks noChangeAspect="1" noChangeArrowheads="1"/>
          </p:cNvPicPr>
          <p:nvPr/>
        </p:nvPicPr>
        <p:blipFill>
          <a:blip r:embed="rId10" cstate="print"/>
          <a:srcRect/>
          <a:stretch>
            <a:fillRect/>
          </a:stretch>
        </p:blipFill>
        <p:spPr bwMode="auto">
          <a:xfrm>
            <a:off x="6934200" y="6267450"/>
            <a:ext cx="1806575" cy="411163"/>
          </a:xfrm>
          <a:prstGeom prst="rect">
            <a:avLst/>
          </a:prstGeom>
          <a:noFill/>
        </p:spPr>
      </p:pic>
      <p:sp>
        <p:nvSpPr>
          <p:cNvPr id="928779" name="Rectangle 11"/>
          <p:cNvSpPr>
            <a:spLocks noChangeArrowheads="1"/>
          </p:cNvSpPr>
          <p:nvPr/>
        </p:nvSpPr>
        <p:spPr bwMode="auto">
          <a:xfrm>
            <a:off x="457200" y="11731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The Methods of Biology</a:t>
            </a:r>
            <a:r>
              <a:rPr lang="en-US" altLang="en-US" sz="4000">
                <a:solidFill>
                  <a:srgbClr val="FFFF00"/>
                </a:solidFill>
                <a:latin typeface="Times" charset="0"/>
              </a:rPr>
              <a:t> </a:t>
            </a:r>
          </a:p>
        </p:txBody>
      </p:sp>
      <p:sp>
        <p:nvSpPr>
          <p:cNvPr id="928780" name="Rectangle 12"/>
          <p:cNvSpPr>
            <a:spLocks noChangeArrowheads="1"/>
          </p:cNvSpPr>
          <p:nvPr/>
        </p:nvSpPr>
        <p:spPr bwMode="auto">
          <a:xfrm>
            <a:off x="457200" y="2098675"/>
            <a:ext cx="7467600" cy="31591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Scientific methods are used by scientists to answer questions or solve problems. Scientific methods include observing, making a hypothesis, collecting data, publishing results, forming a theory, developing new hypotheses, and revising the theory.</a:t>
            </a:r>
          </a:p>
        </p:txBody>
      </p:sp>
      <p:pic>
        <p:nvPicPr>
          <p:cNvPr id="928781" name="Picture 13" descr="Sec"/>
          <p:cNvPicPr>
            <a:picLocks noChangeAspect="1" noChangeArrowheads="1"/>
          </p:cNvPicPr>
          <p:nvPr/>
        </p:nvPicPr>
        <p:blipFill>
          <a:blip r:embed="rId11" cstate="print"/>
          <a:srcRect/>
          <a:stretch>
            <a:fillRect/>
          </a:stretch>
        </p:blipFill>
        <p:spPr bwMode="auto">
          <a:xfrm>
            <a:off x="0" y="0"/>
            <a:ext cx="1828800" cy="811213"/>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28780"/>
                                        </p:tgtEl>
                                        <p:attrNameLst>
                                          <p:attrName>style.visibility</p:attrName>
                                        </p:attrNameLst>
                                      </p:cBhvr>
                                      <p:to>
                                        <p:strVal val="visible"/>
                                      </p:to>
                                    </p:set>
                                    <p:animEffect transition="in" filter="box(out)">
                                      <p:cBhvr>
                                        <p:cTn id="7" dur="500"/>
                                        <p:tgtEl>
                                          <p:spTgt spid="928780"/>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928775"/>
                                        </p:tgtEl>
                                        <p:attrNameLst>
                                          <p:attrName>style.visibility</p:attrName>
                                        </p:attrNameLst>
                                      </p:cBhvr>
                                      <p:to>
                                        <p:strVal val="visible"/>
                                      </p:to>
                                    </p:set>
                                    <p:animEffect transition="in" filter="box(out)">
                                      <p:cBhvr>
                                        <p:cTn id="11" dur="500"/>
                                        <p:tgtEl>
                                          <p:spTgt spid="928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8780"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4498" name="Rectangle 2"/>
          <p:cNvSpPr>
            <a:spLocks noGrp="1" noChangeArrowheads="1"/>
          </p:cNvSpPr>
          <p:nvPr>
            <p:ph type="title"/>
          </p:nvPr>
        </p:nvSpPr>
        <p:spPr>
          <a:xfrm>
            <a:off x="914400" y="6964363"/>
            <a:ext cx="8229600" cy="122237"/>
          </a:xfrm>
        </p:spPr>
        <p:txBody>
          <a:bodyPr>
            <a:normAutofit fontScale="90000"/>
          </a:bodyPr>
          <a:lstStyle/>
          <a:p>
            <a:pPr algn="r"/>
            <a:r>
              <a:rPr lang="en-US" altLang="en-US" sz="1400" b="1"/>
              <a:t>Chapter Summary – 1.3</a:t>
            </a:r>
          </a:p>
        </p:txBody>
      </p:sp>
      <p:pic>
        <p:nvPicPr>
          <p:cNvPr id="874499" name="Picture 3" descr="New previous">
            <a:hlinkClick r:id="" action="ppaction://hlinkshowjump?jump=previousslide"/>
          </p:cNvPr>
          <p:cNvPicPr>
            <a:picLocks noChangeAspect="1" noChangeArrowheads="1"/>
          </p:cNvPicPr>
          <p:nvPr/>
        </p:nvPicPr>
        <p:blipFill>
          <a:blip r:embed="rId2" cstate="print"/>
          <a:srcRect/>
          <a:stretch>
            <a:fillRect/>
          </a:stretch>
        </p:blipFill>
        <p:spPr bwMode="auto">
          <a:xfrm>
            <a:off x="3581400" y="6191250"/>
            <a:ext cx="492125" cy="606425"/>
          </a:xfrm>
          <a:prstGeom prst="rect">
            <a:avLst/>
          </a:prstGeom>
          <a:noFill/>
        </p:spPr>
      </p:pic>
      <p:pic>
        <p:nvPicPr>
          <p:cNvPr id="874500" name="Picture 4" descr="New TOC">
            <a:hlinkClick r:id="rId3" action="ppaction://hlinksldjump"/>
          </p:cNvPr>
          <p:cNvPicPr>
            <a:picLocks noChangeAspect="1" noChangeArrowheads="1"/>
          </p:cNvPicPr>
          <p:nvPr/>
        </p:nvPicPr>
        <p:blipFill>
          <a:blip r:embed="rId4" cstate="print"/>
          <a:srcRect/>
          <a:stretch>
            <a:fillRect/>
          </a:stretch>
        </p:blipFill>
        <p:spPr bwMode="auto">
          <a:xfrm>
            <a:off x="4308475" y="6194425"/>
            <a:ext cx="492125" cy="606425"/>
          </a:xfrm>
          <a:prstGeom prst="rect">
            <a:avLst/>
          </a:prstGeom>
          <a:noFill/>
        </p:spPr>
      </p:pic>
      <p:pic>
        <p:nvPicPr>
          <p:cNvPr id="874501" name="Picture 5" descr="New next">
            <a:hlinkClick r:id="" action="ppaction://hlinkshowjump?jump=nextslide"/>
          </p:cNvPr>
          <p:cNvPicPr>
            <a:picLocks noChangeAspect="1" noChangeArrowheads="1"/>
          </p:cNvPicPr>
          <p:nvPr/>
        </p:nvPicPr>
        <p:blipFill>
          <a:blip r:embed="rId5" cstate="print"/>
          <a:srcRect/>
          <a:stretch>
            <a:fillRect/>
          </a:stretch>
        </p:blipFill>
        <p:spPr bwMode="auto">
          <a:xfrm>
            <a:off x="5018088" y="6194425"/>
            <a:ext cx="468312" cy="606425"/>
          </a:xfrm>
          <a:prstGeom prst="rect">
            <a:avLst/>
          </a:prstGeom>
          <a:noFill/>
        </p:spPr>
      </p:pic>
      <p:pic>
        <p:nvPicPr>
          <p:cNvPr id="874502" name="Picture 6" descr="help">
            <a:hlinkClick r:id="" action="ppaction://noaction"/>
          </p:cNvPr>
          <p:cNvPicPr>
            <a:picLocks noChangeAspect="1" noChangeArrowheads="1"/>
          </p:cNvPicPr>
          <p:nvPr/>
        </p:nvPicPr>
        <p:blipFill>
          <a:blip r:embed="rId6" cstate="print"/>
          <a:srcRect/>
          <a:stretch>
            <a:fillRect/>
          </a:stretch>
        </p:blipFill>
        <p:spPr bwMode="auto">
          <a:xfrm>
            <a:off x="228600" y="6202363"/>
            <a:ext cx="560388" cy="560387"/>
          </a:xfrm>
          <a:prstGeom prst="rect">
            <a:avLst/>
          </a:prstGeom>
          <a:noFill/>
        </p:spPr>
      </p:pic>
      <p:pic>
        <p:nvPicPr>
          <p:cNvPr id="874503" name="Picture 7" descr="end of slide"/>
          <p:cNvPicPr>
            <a:picLocks noChangeAspect="1" noChangeArrowheads="1"/>
          </p:cNvPicPr>
          <p:nvPr/>
        </p:nvPicPr>
        <p:blipFill>
          <a:blip r:embed="rId7" cstate="print"/>
          <a:srcRect/>
          <a:stretch>
            <a:fillRect/>
          </a:stretch>
        </p:blipFill>
        <p:spPr bwMode="auto">
          <a:xfrm>
            <a:off x="8169275" y="5105400"/>
            <a:ext cx="593725" cy="846138"/>
          </a:xfrm>
          <a:prstGeom prst="rect">
            <a:avLst/>
          </a:prstGeom>
          <a:noFill/>
        </p:spPr>
      </p:pic>
      <p:pic>
        <p:nvPicPr>
          <p:cNvPr id="874504" name="Picture 8" descr="chapter summary"/>
          <p:cNvPicPr>
            <a:picLocks noChangeAspect="1" noChangeArrowheads="1"/>
          </p:cNvPicPr>
          <p:nvPr/>
        </p:nvPicPr>
        <p:blipFill>
          <a:blip r:embed="rId8" cstate="print"/>
          <a:srcRect/>
          <a:stretch>
            <a:fillRect/>
          </a:stretch>
        </p:blipFill>
        <p:spPr bwMode="auto">
          <a:xfrm>
            <a:off x="3125788" y="53975"/>
            <a:ext cx="2892425" cy="422275"/>
          </a:xfrm>
          <a:prstGeom prst="rect">
            <a:avLst/>
          </a:prstGeom>
          <a:noFill/>
        </p:spPr>
      </p:pic>
      <p:pic>
        <p:nvPicPr>
          <p:cNvPr id="874505" name="Picture 9" descr="resources">
            <a:hlinkClick r:id="rId9" action="ppaction://hlinkpres?slideindex=1&amp;slidetitle="/>
          </p:cNvPr>
          <p:cNvPicPr>
            <a:picLocks noChangeAspect="1" noChangeArrowheads="1"/>
          </p:cNvPicPr>
          <p:nvPr/>
        </p:nvPicPr>
        <p:blipFill>
          <a:blip r:embed="rId10" cstate="print"/>
          <a:srcRect/>
          <a:stretch>
            <a:fillRect/>
          </a:stretch>
        </p:blipFill>
        <p:spPr bwMode="auto">
          <a:xfrm>
            <a:off x="6934200" y="6267450"/>
            <a:ext cx="1806575" cy="411163"/>
          </a:xfrm>
          <a:prstGeom prst="rect">
            <a:avLst/>
          </a:prstGeom>
          <a:noFill/>
        </p:spPr>
      </p:pic>
      <p:sp>
        <p:nvSpPr>
          <p:cNvPr id="874506" name="Rectangle 10"/>
          <p:cNvSpPr>
            <a:spLocks noChangeArrowheads="1"/>
          </p:cNvSpPr>
          <p:nvPr/>
        </p:nvSpPr>
        <p:spPr bwMode="auto">
          <a:xfrm>
            <a:off x="533400" y="1868488"/>
            <a:ext cx="7848600" cy="1941512"/>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Biologists do their work in laboratories and in the field. They collect both quantitative and qualitative data from their experiments and investigations.</a:t>
            </a:r>
          </a:p>
        </p:txBody>
      </p:sp>
      <p:sp>
        <p:nvSpPr>
          <p:cNvPr id="874508" name="Rectangle 12"/>
          <p:cNvSpPr>
            <a:spLocks noChangeArrowheads="1"/>
          </p:cNvSpPr>
          <p:nvPr/>
        </p:nvSpPr>
        <p:spPr bwMode="auto">
          <a:xfrm>
            <a:off x="533400" y="3925888"/>
            <a:ext cx="7848600" cy="1941512"/>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Scientists conduct investigations to increase knowledge about the natural world. Scientific results may help solve some problems, but not all.</a:t>
            </a:r>
          </a:p>
        </p:txBody>
      </p:sp>
      <p:pic>
        <p:nvPicPr>
          <p:cNvPr id="874513" name="Picture 17" descr="Sec"/>
          <p:cNvPicPr>
            <a:picLocks noChangeAspect="1" noChangeArrowheads="1"/>
          </p:cNvPicPr>
          <p:nvPr/>
        </p:nvPicPr>
        <p:blipFill>
          <a:blip r:embed="rId11" cstate="print"/>
          <a:srcRect/>
          <a:stretch>
            <a:fillRect/>
          </a:stretch>
        </p:blipFill>
        <p:spPr bwMode="auto">
          <a:xfrm>
            <a:off x="0" y="0"/>
            <a:ext cx="1828800" cy="811213"/>
          </a:xfrm>
          <a:prstGeom prst="rect">
            <a:avLst/>
          </a:prstGeom>
          <a:noFill/>
        </p:spPr>
      </p:pic>
      <p:sp>
        <p:nvSpPr>
          <p:cNvPr id="874514" name="Rectangle 18"/>
          <p:cNvSpPr>
            <a:spLocks noChangeArrowheads="1"/>
          </p:cNvSpPr>
          <p:nvPr/>
        </p:nvSpPr>
        <p:spPr bwMode="auto">
          <a:xfrm>
            <a:off x="457200" y="1173163"/>
            <a:ext cx="7924800" cy="579437"/>
          </a:xfrm>
          <a:prstGeom prst="rect">
            <a:avLst/>
          </a:prstGeom>
          <a:noFill/>
          <a:ln w="9525">
            <a:noFill/>
            <a:miter lim="800000"/>
            <a:headEnd/>
            <a:tailEnd/>
          </a:ln>
          <a:effectLst/>
        </p:spPr>
        <p:txBody>
          <a:bodyPr anchor="ctr"/>
          <a:lstStyle/>
          <a:p>
            <a:pPr algn="l"/>
            <a:r>
              <a:rPr lang="en-US" altLang="en-US" sz="3600">
                <a:solidFill>
                  <a:schemeClr val="tx2"/>
                </a:solidFill>
                <a:latin typeface="Times" charset="0"/>
              </a:rPr>
              <a:t>The Nature of Biology</a:t>
            </a:r>
            <a:r>
              <a:rPr lang="en-US" altLang="en-US" sz="4000">
                <a:solidFill>
                  <a:srgbClr val="FFFF00"/>
                </a:solidFill>
                <a:latin typeface="Times" charset="0"/>
              </a:rPr>
              <a:t>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74506"/>
                                        </p:tgtEl>
                                        <p:attrNameLst>
                                          <p:attrName>style.visibility</p:attrName>
                                        </p:attrNameLst>
                                      </p:cBhvr>
                                      <p:to>
                                        <p:strVal val="visible"/>
                                      </p:to>
                                    </p:set>
                                    <p:animEffect transition="in" filter="box(out)">
                                      <p:cBhvr>
                                        <p:cTn id="7" dur="500"/>
                                        <p:tgtEl>
                                          <p:spTgt spid="87450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74508"/>
                                        </p:tgtEl>
                                        <p:attrNameLst>
                                          <p:attrName>style.visibility</p:attrName>
                                        </p:attrNameLst>
                                      </p:cBhvr>
                                      <p:to>
                                        <p:strVal val="visible"/>
                                      </p:to>
                                    </p:set>
                                    <p:animEffect transition="in" filter="box(out)">
                                      <p:cBhvr>
                                        <p:cTn id="12" dur="500"/>
                                        <p:tgtEl>
                                          <p:spTgt spid="874508"/>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874503"/>
                                        </p:tgtEl>
                                        <p:attrNameLst>
                                          <p:attrName>style.visibility</p:attrName>
                                        </p:attrNameLst>
                                      </p:cBhvr>
                                      <p:to>
                                        <p:strVal val="visible"/>
                                      </p:to>
                                    </p:set>
                                    <p:animEffect transition="in" filter="box(out)">
                                      <p:cBhvr>
                                        <p:cTn id="16" dur="500"/>
                                        <p:tgtEl>
                                          <p:spTgt spid="874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4506" grpId="0" autoUpdateAnimBg="0"/>
      <p:bldP spid="874508"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4740" name="Picture 4" descr="end of slide"/>
          <p:cNvPicPr>
            <a:picLocks noChangeAspect="1" noChangeArrowheads="1"/>
          </p:cNvPicPr>
          <p:nvPr/>
        </p:nvPicPr>
        <p:blipFill>
          <a:blip r:embed="rId2" cstate="print"/>
          <a:srcRect/>
          <a:stretch>
            <a:fillRect/>
          </a:stretch>
        </p:blipFill>
        <p:spPr bwMode="auto">
          <a:xfrm>
            <a:off x="8169275" y="5105400"/>
            <a:ext cx="593725" cy="846138"/>
          </a:xfrm>
          <a:prstGeom prst="rect">
            <a:avLst/>
          </a:prstGeom>
          <a:noFill/>
        </p:spPr>
      </p:pic>
      <p:sp>
        <p:nvSpPr>
          <p:cNvPr id="884749" name="Rectangle 13"/>
          <p:cNvSpPr>
            <a:spLocks noChangeArrowheads="1"/>
          </p:cNvSpPr>
          <p:nvPr/>
        </p:nvSpPr>
        <p:spPr bwMode="auto">
          <a:xfrm>
            <a:off x="533400" y="1741488"/>
            <a:ext cx="7924800" cy="530225"/>
          </a:xfrm>
          <a:prstGeom prst="rect">
            <a:avLst/>
          </a:prstGeom>
          <a:noFill/>
          <a:ln w="9525">
            <a:noFill/>
            <a:miter lim="800000"/>
            <a:headEnd/>
            <a:tailEnd/>
          </a:ln>
          <a:effectLst/>
        </p:spPr>
        <p:txBody>
          <a:bodyPr>
            <a:spAutoFit/>
          </a:bodyPr>
          <a:lstStyle/>
          <a:p>
            <a:pPr marL="342900" indent="-342900" algn="l"/>
            <a:r>
              <a:rPr lang="en-US" altLang="en-US" sz="3200" b="0">
                <a:solidFill>
                  <a:schemeClr val="tx1"/>
                </a:solidFill>
                <a:latin typeface="Times" charset="0"/>
              </a:rPr>
              <a:t>All living things:</a:t>
            </a:r>
            <a:endParaRPr lang="en-US" altLang="en-US" sz="3200" b="0" i="1">
              <a:solidFill>
                <a:schemeClr val="tx1"/>
              </a:solidFill>
              <a:latin typeface="Times" charset="0"/>
            </a:endParaRPr>
          </a:p>
        </p:txBody>
      </p:sp>
      <p:sp>
        <p:nvSpPr>
          <p:cNvPr id="884750" name="Rectangle 14"/>
          <p:cNvSpPr>
            <a:spLocks noChangeArrowheads="1"/>
          </p:cNvSpPr>
          <p:nvPr/>
        </p:nvSpPr>
        <p:spPr bwMode="auto">
          <a:xfrm>
            <a:off x="533400" y="2503488"/>
            <a:ext cx="79248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have an orderly structure</a:t>
            </a:r>
          </a:p>
        </p:txBody>
      </p:sp>
      <p:sp>
        <p:nvSpPr>
          <p:cNvPr id="884751" name="Rectangle 15"/>
          <p:cNvSpPr>
            <a:spLocks noChangeArrowheads="1"/>
          </p:cNvSpPr>
          <p:nvPr/>
        </p:nvSpPr>
        <p:spPr bwMode="auto">
          <a:xfrm>
            <a:off x="533400" y="3279775"/>
            <a:ext cx="79248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produce offspring</a:t>
            </a:r>
          </a:p>
        </p:txBody>
      </p:sp>
      <p:sp>
        <p:nvSpPr>
          <p:cNvPr id="884752" name="Rectangle 16"/>
          <p:cNvSpPr>
            <a:spLocks noChangeArrowheads="1"/>
          </p:cNvSpPr>
          <p:nvPr/>
        </p:nvSpPr>
        <p:spPr bwMode="auto">
          <a:xfrm>
            <a:off x="533400" y="4056063"/>
            <a:ext cx="79248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grow and develop</a:t>
            </a:r>
          </a:p>
        </p:txBody>
      </p:sp>
      <p:sp>
        <p:nvSpPr>
          <p:cNvPr id="884753" name="Rectangle 17"/>
          <p:cNvSpPr>
            <a:spLocks noChangeArrowheads="1"/>
          </p:cNvSpPr>
          <p:nvPr/>
        </p:nvSpPr>
        <p:spPr bwMode="auto">
          <a:xfrm>
            <a:off x="533400" y="4832350"/>
            <a:ext cx="7924800" cy="530225"/>
          </a:xfrm>
          <a:prstGeom prst="rect">
            <a:avLst/>
          </a:prstGeom>
          <a:noFill/>
          <a:ln w="9525">
            <a:noFill/>
            <a:miter lim="800000"/>
            <a:headEnd/>
            <a:tailEnd/>
          </a:ln>
          <a:effectLst/>
        </p:spPr>
        <p:txBody>
          <a:bodyPr>
            <a:spAutoFit/>
          </a:bodyPr>
          <a:lstStyle/>
          <a:p>
            <a:pPr marL="342900" indent="-342900" algn="l">
              <a:buFontTx/>
              <a:buChar char="•"/>
            </a:pPr>
            <a:r>
              <a:rPr lang="en-US" altLang="en-US" sz="3200" b="0">
                <a:solidFill>
                  <a:schemeClr val="tx1"/>
                </a:solidFill>
                <a:latin typeface="Times" charset="0"/>
              </a:rPr>
              <a:t>adjust to changes in the environment</a:t>
            </a:r>
          </a:p>
        </p:txBody>
      </p:sp>
      <p:pic>
        <p:nvPicPr>
          <p:cNvPr id="884754" name="Picture 18" descr="Sec"/>
          <p:cNvPicPr>
            <a:picLocks noChangeAspect="1" noChangeArrowheads="1"/>
          </p:cNvPicPr>
          <p:nvPr/>
        </p:nvPicPr>
        <p:blipFill>
          <a:blip r:embed="rId3" cstate="print"/>
          <a:srcRect/>
          <a:stretch>
            <a:fillRect/>
          </a:stretch>
        </p:blipFill>
        <p:spPr bwMode="auto">
          <a:xfrm>
            <a:off x="0" y="0"/>
            <a:ext cx="1841500" cy="817563"/>
          </a:xfrm>
          <a:prstGeom prst="rect">
            <a:avLst/>
          </a:prstGeom>
          <a:noFill/>
        </p:spPr>
      </p:pic>
      <p:pic>
        <p:nvPicPr>
          <p:cNvPr id="884755" name="Picture 19" descr="Sec"/>
          <p:cNvPicPr>
            <a:picLocks noChangeAspect="1" noChangeArrowheads="1"/>
          </p:cNvPicPr>
          <p:nvPr/>
        </p:nvPicPr>
        <p:blipFill>
          <a:blip r:embed="rId4" cstate="print"/>
          <a:srcRect/>
          <a:stretch>
            <a:fillRect/>
          </a:stretch>
        </p:blipFill>
        <p:spPr bwMode="auto">
          <a:xfrm>
            <a:off x="3054350" y="0"/>
            <a:ext cx="3035300" cy="482600"/>
          </a:xfrm>
          <a:prstGeom prst="rect">
            <a:avLst/>
          </a:prstGeom>
          <a:noFill/>
        </p:spPr>
      </p:pic>
      <p:pic>
        <p:nvPicPr>
          <p:cNvPr id="884756" name="Picture 20" descr="Seal"/>
          <p:cNvPicPr>
            <a:picLocks noChangeAspect="1" noChangeArrowheads="1"/>
          </p:cNvPicPr>
          <p:nvPr/>
        </p:nvPicPr>
        <p:blipFill>
          <a:blip r:embed="rId5" cstate="print"/>
          <a:srcRect/>
          <a:stretch>
            <a:fillRect/>
          </a:stretch>
        </p:blipFill>
        <p:spPr bwMode="auto">
          <a:xfrm>
            <a:off x="5181600" y="1905000"/>
            <a:ext cx="3581400" cy="2686050"/>
          </a:xfrm>
          <a:prstGeom prst="rect">
            <a:avLst/>
          </a:prstGeom>
          <a:noFill/>
        </p:spPr>
      </p:pic>
      <p:sp>
        <p:nvSpPr>
          <p:cNvPr id="884757" name="Text Box 21"/>
          <p:cNvSpPr txBox="1">
            <a:spLocks noChangeArrowheads="1"/>
          </p:cNvSpPr>
          <p:nvPr/>
        </p:nvSpPr>
        <p:spPr bwMode="auto">
          <a:xfrm>
            <a:off x="565150" y="1066800"/>
            <a:ext cx="6889750" cy="585788"/>
          </a:xfrm>
          <a:prstGeom prst="rect">
            <a:avLst/>
          </a:prstGeom>
          <a:noFill/>
          <a:ln w="9525">
            <a:noFill/>
            <a:miter lim="800000"/>
            <a:headEnd/>
            <a:tailEnd/>
          </a:ln>
          <a:effectLst>
            <a:outerShdw dist="45791" dir="3378596" algn="ctr" rotWithShape="0">
              <a:schemeClr val="bg2"/>
            </a:outerShdw>
          </a:effectLst>
        </p:spPr>
        <p:txBody>
          <a:bodyPr>
            <a:spAutoFit/>
          </a:bodyPr>
          <a:lstStyle/>
          <a:p>
            <a:pPr algn="l"/>
            <a:r>
              <a:rPr lang="en-US" altLang="en-US" sz="3600">
                <a:solidFill>
                  <a:schemeClr val="tx2"/>
                </a:solidFill>
                <a:latin typeface="Times" charset="0"/>
              </a:rPr>
              <a:t>Characteristics of Living Things</a:t>
            </a:r>
          </a:p>
        </p:txBody>
      </p:sp>
      <p:sp>
        <p:nvSpPr>
          <p:cNvPr id="2" name="Title 1"/>
          <p:cNvSpPr>
            <a:spLocks noGrp="1"/>
          </p:cNvSpPr>
          <p:nvPr>
            <p:ph type="title"/>
          </p:nvPr>
        </p:nvSpPr>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84749"/>
                                        </p:tgtEl>
                                        <p:attrNameLst>
                                          <p:attrName>style.visibility</p:attrName>
                                        </p:attrNameLst>
                                      </p:cBhvr>
                                      <p:to>
                                        <p:strVal val="visible"/>
                                      </p:to>
                                    </p:set>
                                    <p:animEffect transition="in" filter="box(out)">
                                      <p:cBhvr>
                                        <p:cTn id="7" dur="500"/>
                                        <p:tgtEl>
                                          <p:spTgt spid="884749"/>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884756"/>
                                        </p:tgtEl>
                                        <p:attrNameLst>
                                          <p:attrName>style.visibility</p:attrName>
                                        </p:attrNameLst>
                                      </p:cBhvr>
                                      <p:to>
                                        <p:strVal val="visible"/>
                                      </p:to>
                                    </p:set>
                                    <p:animEffect transition="in" filter="box(out)">
                                      <p:cBhvr>
                                        <p:cTn id="11" dur="500"/>
                                        <p:tgtEl>
                                          <p:spTgt spid="884756"/>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32" fill="hold" grpId="0" nodeType="clickEffect">
                                  <p:stCondLst>
                                    <p:cond delay="0"/>
                                  </p:stCondLst>
                                  <p:childTnLst>
                                    <p:set>
                                      <p:cBhvr>
                                        <p:cTn id="15" dur="1" fill="hold">
                                          <p:stCondLst>
                                            <p:cond delay="0"/>
                                          </p:stCondLst>
                                        </p:cTn>
                                        <p:tgtEl>
                                          <p:spTgt spid="884750"/>
                                        </p:tgtEl>
                                        <p:attrNameLst>
                                          <p:attrName>style.visibility</p:attrName>
                                        </p:attrNameLst>
                                      </p:cBhvr>
                                      <p:to>
                                        <p:strVal val="visible"/>
                                      </p:to>
                                    </p:set>
                                    <p:animEffect transition="in" filter="box(out)">
                                      <p:cBhvr>
                                        <p:cTn id="16" dur="500"/>
                                        <p:tgtEl>
                                          <p:spTgt spid="884750"/>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32" fill="hold" grpId="0" nodeType="clickEffect">
                                  <p:stCondLst>
                                    <p:cond delay="0"/>
                                  </p:stCondLst>
                                  <p:childTnLst>
                                    <p:set>
                                      <p:cBhvr>
                                        <p:cTn id="20" dur="1" fill="hold">
                                          <p:stCondLst>
                                            <p:cond delay="0"/>
                                          </p:stCondLst>
                                        </p:cTn>
                                        <p:tgtEl>
                                          <p:spTgt spid="884751"/>
                                        </p:tgtEl>
                                        <p:attrNameLst>
                                          <p:attrName>style.visibility</p:attrName>
                                        </p:attrNameLst>
                                      </p:cBhvr>
                                      <p:to>
                                        <p:strVal val="visible"/>
                                      </p:to>
                                    </p:set>
                                    <p:animEffect transition="in" filter="box(out)">
                                      <p:cBhvr>
                                        <p:cTn id="21" dur="500"/>
                                        <p:tgtEl>
                                          <p:spTgt spid="884751"/>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32" fill="hold" grpId="0" nodeType="clickEffect">
                                  <p:stCondLst>
                                    <p:cond delay="0"/>
                                  </p:stCondLst>
                                  <p:childTnLst>
                                    <p:set>
                                      <p:cBhvr>
                                        <p:cTn id="25" dur="1" fill="hold">
                                          <p:stCondLst>
                                            <p:cond delay="0"/>
                                          </p:stCondLst>
                                        </p:cTn>
                                        <p:tgtEl>
                                          <p:spTgt spid="884752"/>
                                        </p:tgtEl>
                                        <p:attrNameLst>
                                          <p:attrName>style.visibility</p:attrName>
                                        </p:attrNameLst>
                                      </p:cBhvr>
                                      <p:to>
                                        <p:strVal val="visible"/>
                                      </p:to>
                                    </p:set>
                                    <p:animEffect transition="in" filter="box(out)">
                                      <p:cBhvr>
                                        <p:cTn id="26" dur="500"/>
                                        <p:tgtEl>
                                          <p:spTgt spid="884752"/>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32" fill="hold" grpId="0" nodeType="clickEffect">
                                  <p:stCondLst>
                                    <p:cond delay="0"/>
                                  </p:stCondLst>
                                  <p:childTnLst>
                                    <p:set>
                                      <p:cBhvr>
                                        <p:cTn id="30" dur="1" fill="hold">
                                          <p:stCondLst>
                                            <p:cond delay="0"/>
                                          </p:stCondLst>
                                        </p:cTn>
                                        <p:tgtEl>
                                          <p:spTgt spid="884753"/>
                                        </p:tgtEl>
                                        <p:attrNameLst>
                                          <p:attrName>style.visibility</p:attrName>
                                        </p:attrNameLst>
                                      </p:cBhvr>
                                      <p:to>
                                        <p:strVal val="visible"/>
                                      </p:to>
                                    </p:set>
                                    <p:animEffect transition="in" filter="box(out)">
                                      <p:cBhvr>
                                        <p:cTn id="31" dur="500"/>
                                        <p:tgtEl>
                                          <p:spTgt spid="884753"/>
                                        </p:tgtEl>
                                      </p:cBhvr>
                                    </p:animEffect>
                                  </p:childTnLst>
                                </p:cTn>
                              </p:par>
                            </p:childTnLst>
                          </p:cTn>
                        </p:par>
                        <p:par>
                          <p:cTn id="32" fill="hold">
                            <p:stCondLst>
                              <p:cond delay="500"/>
                            </p:stCondLst>
                            <p:childTnLst>
                              <p:par>
                                <p:cTn id="33" presetID="4" presetClass="entr" presetSubtype="32" fill="hold" nodeType="afterEffect">
                                  <p:stCondLst>
                                    <p:cond delay="0"/>
                                  </p:stCondLst>
                                  <p:childTnLst>
                                    <p:set>
                                      <p:cBhvr>
                                        <p:cTn id="34" dur="1" fill="hold">
                                          <p:stCondLst>
                                            <p:cond delay="0"/>
                                          </p:stCondLst>
                                        </p:cTn>
                                        <p:tgtEl>
                                          <p:spTgt spid="884740"/>
                                        </p:tgtEl>
                                        <p:attrNameLst>
                                          <p:attrName>style.visibility</p:attrName>
                                        </p:attrNameLst>
                                      </p:cBhvr>
                                      <p:to>
                                        <p:strVal val="visible"/>
                                      </p:to>
                                    </p:set>
                                    <p:animEffect transition="in" filter="box(out)">
                                      <p:cBhvr>
                                        <p:cTn id="35" dur="500"/>
                                        <p:tgtEl>
                                          <p:spTgt spid="884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4749" grpId="0" autoUpdateAnimBg="0"/>
      <p:bldP spid="884750" grpId="0" autoUpdateAnimBg="0"/>
      <p:bldP spid="884751" grpId="0" autoUpdateAnimBg="0"/>
      <p:bldP spid="884752" grpId="0" autoUpdateAnimBg="0"/>
      <p:bldP spid="884753" grpId="0" autoUpdateAnimBg="0"/>
    </p:bldLst>
  </p:timing>
</p:sld>
</file>

<file path=ppt/theme/theme1.xml><?xml version="1.0" encoding="utf-8"?>
<a:theme xmlns:a="http://schemas.openxmlformats.org/drawingml/2006/main" name="2_Custom Design">
  <a:themeElements>
    <a:clrScheme name="">
      <a:dk1>
        <a:srgbClr val="2D2015"/>
      </a:dk1>
      <a:lt1>
        <a:srgbClr val="FFFFFF"/>
      </a:lt1>
      <a:dk2>
        <a:srgbClr val="2B09F9"/>
      </a:dk2>
      <a:lt2>
        <a:srgbClr val="E3F915"/>
      </a:lt2>
      <a:accent1>
        <a:srgbClr val="8C7B70"/>
      </a:accent1>
      <a:accent2>
        <a:srgbClr val="8F5F2F"/>
      </a:accent2>
      <a:accent3>
        <a:srgbClr val="ACAAFB"/>
      </a:accent3>
      <a:accent4>
        <a:srgbClr val="DADADA"/>
      </a:accent4>
      <a:accent5>
        <a:srgbClr val="C5BFBB"/>
      </a:accent5>
      <a:accent6>
        <a:srgbClr val="81552A"/>
      </a:accent6>
      <a:hlink>
        <a:srgbClr val="E3F915"/>
      </a:hlink>
      <a:folHlink>
        <a:srgbClr val="E3F915"/>
      </a:folHlink>
    </a:clrScheme>
    <a:fontScheme name="2_Custom Desig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800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r" defTabSz="914400" rtl="0" eaLnBrk="1" fontAlgn="base" latinLnBrk="0" hangingPunct="1">
          <a:lnSpc>
            <a:spcPct val="90000"/>
          </a:lnSpc>
          <a:spcBef>
            <a:spcPct val="20000"/>
          </a:spcBef>
          <a:spcAft>
            <a:spcPct val="20000"/>
          </a:spcAft>
          <a:buClrTx/>
          <a:buSzTx/>
          <a:buFontTx/>
          <a:buNone/>
          <a:tabLst/>
          <a:defRPr kumimoji="0" lang="en-US" sz="2800" b="1" i="0" u="none" strike="noStrike" cap="none" normalizeH="0" baseline="0" smtClean="0">
            <a:ln>
              <a:noFill/>
            </a:ln>
            <a:solidFill>
              <a:srgbClr val="FA2828"/>
            </a:solidFill>
            <a:effectLst/>
            <a:latin typeface="Arial" charset="0"/>
          </a:defRPr>
        </a:defPPr>
      </a:lstStyle>
    </a:spDef>
    <a:lnDef>
      <a:spPr bwMode="auto">
        <a:xfrm>
          <a:off x="0" y="0"/>
          <a:ext cx="1" cy="1"/>
        </a:xfrm>
        <a:custGeom>
          <a:avLst/>
          <a:gdLst/>
          <a:ahLst/>
          <a:cxnLst/>
          <a:rect l="0" t="0" r="0" b="0"/>
          <a:pathLst/>
        </a:custGeom>
        <a:solidFill>
          <a:srgbClr val="008000"/>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r" defTabSz="914400" rtl="0" eaLnBrk="1" fontAlgn="base" latinLnBrk="0" hangingPunct="1">
          <a:lnSpc>
            <a:spcPct val="90000"/>
          </a:lnSpc>
          <a:spcBef>
            <a:spcPct val="20000"/>
          </a:spcBef>
          <a:spcAft>
            <a:spcPct val="20000"/>
          </a:spcAft>
          <a:buClrTx/>
          <a:buSzTx/>
          <a:buFontTx/>
          <a:buNone/>
          <a:tabLst/>
          <a:defRPr kumimoji="0" lang="en-US" sz="2800" b="1" i="0" u="none" strike="noStrike" cap="none" normalizeH="0" baseline="0" smtClean="0">
            <a:ln>
              <a:noFill/>
            </a:ln>
            <a:solidFill>
              <a:srgbClr val="FA2828"/>
            </a:solidFill>
            <a:effectLst/>
            <a:latin typeface="Arial" charset="0"/>
          </a:defRPr>
        </a:defPPr>
      </a:lstStyle>
    </a:lnDef>
  </a:objectDefaults>
  <a:extraClrSchemeLst>
    <a:extraClrScheme>
      <a:clrScheme name="2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Custom Design 13">
        <a:dk1>
          <a:srgbClr val="2D2015"/>
        </a:dk1>
        <a:lt1>
          <a:srgbClr val="FFFFFF"/>
        </a:lt1>
        <a:dk2>
          <a:srgbClr val="FCFBFA"/>
        </a:dk2>
        <a:lt2>
          <a:srgbClr val="FEFDFC"/>
        </a:lt2>
        <a:accent1>
          <a:srgbClr val="8C7B70"/>
        </a:accent1>
        <a:accent2>
          <a:srgbClr val="8F5F2F"/>
        </a:accent2>
        <a:accent3>
          <a:srgbClr val="FDFDF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Custom Design 14">
        <a:dk1>
          <a:srgbClr val="2D2015"/>
        </a:dk1>
        <a:lt1>
          <a:srgbClr val="FFFFFF"/>
        </a:lt1>
        <a:dk2>
          <a:srgbClr val="FCFBFA"/>
        </a:dk2>
        <a:lt2>
          <a:srgbClr val="FEFDFC"/>
        </a:lt2>
        <a:accent1>
          <a:srgbClr val="F2F0EE"/>
        </a:accent1>
        <a:accent2>
          <a:srgbClr val="8F5F2F"/>
        </a:accent2>
        <a:accent3>
          <a:srgbClr val="FDFDFC"/>
        </a:accent3>
        <a:accent4>
          <a:srgbClr val="DADADA"/>
        </a:accent4>
        <a:accent5>
          <a:srgbClr val="F7F6F5"/>
        </a:accent5>
        <a:accent6>
          <a:srgbClr val="81552A"/>
        </a:accent6>
        <a:hlink>
          <a:srgbClr val="CCB400"/>
        </a:hlink>
        <a:folHlink>
          <a:srgbClr val="C1AE1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15476</TotalTime>
  <Words>4444</Words>
  <Application>Microsoft Office PowerPoint</Application>
  <PresentationFormat>On-screen Show (4:3)</PresentationFormat>
  <Paragraphs>455</Paragraphs>
  <Slides>87</Slides>
  <Notes>5</Notes>
  <HiddenSlides>0</HiddenSlides>
  <MMClips>0</MMClips>
  <ScaleCrop>false</ScaleCrop>
  <HeadingPairs>
    <vt:vector size="6" baseType="variant">
      <vt:variant>
        <vt:lpstr>Theme</vt:lpstr>
      </vt:variant>
      <vt:variant>
        <vt:i4>2</vt:i4>
      </vt:variant>
      <vt:variant>
        <vt:lpstr>Slide Titles</vt:lpstr>
      </vt:variant>
      <vt:variant>
        <vt:i4>87</vt:i4>
      </vt:variant>
      <vt:variant>
        <vt:lpstr>Custom Shows</vt:lpstr>
      </vt:variant>
      <vt:variant>
        <vt:i4>3</vt:i4>
      </vt:variant>
    </vt:vector>
  </HeadingPairs>
  <TitlesOfParts>
    <vt:vector size="92" baseType="lpstr">
      <vt:lpstr>2_Custom Design</vt:lpstr>
      <vt:lpstr>Office Theme</vt:lpstr>
      <vt:lpstr>Text:  Biology:  The Study of Life</vt:lpstr>
      <vt:lpstr>PowerPoint Presentation</vt:lpstr>
      <vt:lpstr>PowerPoint Presentation</vt:lpstr>
      <vt:lpstr>PowerPoint Presentation</vt:lpstr>
      <vt:lpstr>PowerPoint Presentation</vt:lpstr>
      <vt:lpstr>What do living things need?</vt:lpstr>
      <vt:lpstr>PowerPoint Presentation</vt:lpstr>
      <vt:lpstr>PowerPoint Presentation</vt:lpstr>
      <vt:lpstr>PowerPoint Presentation</vt:lpstr>
      <vt:lpstr>PowerPoint Presentation</vt:lpstr>
      <vt:lpstr>How are living things like?</vt:lpstr>
      <vt:lpstr>PowerPoint Presentation</vt:lpstr>
      <vt:lpstr>Species</vt:lpstr>
      <vt:lpstr>Species?   Fertile Offspring?</vt:lpstr>
      <vt:lpstr>Development-</vt:lpstr>
      <vt:lpstr>Living Things Grow and Develop</vt:lpstr>
      <vt:lpstr>Living things adjust to their surroundings</vt:lpstr>
      <vt:lpstr>Living Things Respond  to stimuli that occur inside them. </vt:lpstr>
      <vt:lpstr> Energy is the ability to cause change. </vt:lpstr>
      <vt:lpstr>Living Things Use Energy</vt:lpstr>
      <vt:lpstr>Evolution--pg. 44</vt:lpstr>
      <vt:lpstr>PowerPoint Presentation</vt:lpstr>
      <vt:lpstr>Living things adjust to their surroundings</vt:lpstr>
      <vt:lpstr>Prey Defense Adaptations</vt:lpstr>
      <vt:lpstr>Animals develop anti-predatory defenses of:</vt:lpstr>
      <vt:lpstr>Animals develop anti-predatory defenses of:</vt:lpstr>
      <vt:lpstr>Mimicry</vt:lpstr>
      <vt:lpstr>How does society benefit from the study of biology?</vt:lpstr>
      <vt:lpstr>PowerPoint Presentation</vt:lpstr>
      <vt:lpstr>PowerPoint Presentation</vt:lpstr>
      <vt:lpstr>PowerPoint Presentation</vt:lpstr>
      <vt:lpstr>PowerPoint Presentation</vt:lpstr>
      <vt:lpstr>Scientific Hypothesis Science welcomes test to determine if a hypotheis is correct</vt:lpstr>
      <vt:lpstr>What if an experiment does not support a hypothesis?</vt:lpstr>
      <vt:lpstr>A theory</vt:lpstr>
      <vt:lpstr>Scientific Theories</vt:lpstr>
      <vt:lpstr>A law</vt:lpstr>
      <vt:lpstr>Scientific Methods </vt:lpstr>
      <vt:lpstr>PowerPoint Presentation</vt:lpstr>
      <vt:lpstr>Scientific Method</vt:lpstr>
      <vt:lpstr>PowerPoint Presentation</vt:lpstr>
      <vt:lpstr>PowerPoint Presentation</vt:lpstr>
      <vt:lpstr>PowerPoint Presentation</vt:lpstr>
      <vt:lpstr>PowerPoint Presentation</vt:lpstr>
      <vt:lpstr>PowerPoint Presentation</vt:lpstr>
      <vt:lpstr>No control</vt:lpstr>
      <vt:lpstr>Not all investigations are controlled. </vt:lpstr>
      <vt:lpstr>PowerPoint Presentation</vt:lpstr>
      <vt:lpstr>Qualitative Observation</vt:lpstr>
      <vt:lpstr>PowerPoint Presentation</vt:lpstr>
      <vt:lpstr>Verifying results </vt:lpstr>
      <vt:lpstr>Analyze Thinking about what happened </vt:lpstr>
      <vt:lpstr>After analyzing the data</vt:lpstr>
      <vt:lpstr>Write an experiment</vt:lpstr>
      <vt:lpstr>Common tools </vt:lpstr>
      <vt:lpstr>PowerPoint Presentation</vt:lpstr>
      <vt:lpstr>Main Ideas </vt:lpstr>
      <vt:lpstr>PowerPoint Presentation</vt:lpstr>
      <vt:lpstr>Section 2 Check</vt:lpstr>
      <vt:lpstr>1.3 Section Objectives – page 19</vt:lpstr>
      <vt:lpstr>Section 1.3 Summary – pages 19-23</vt:lpstr>
      <vt:lpstr>PowerPoint Presentation</vt:lpstr>
      <vt:lpstr>PowerPoint Presentation</vt:lpstr>
      <vt:lpstr>Graphing</vt:lpstr>
      <vt:lpstr>Section 1.3 Summary – pages 19-23</vt:lpstr>
      <vt:lpstr>Section 1.3 Summary – pages 19-23</vt:lpstr>
      <vt:lpstr>PowerPoint Presentation</vt:lpstr>
      <vt:lpstr>PowerPoint Presentation</vt:lpstr>
      <vt:lpstr>PowerPoint Presentation</vt:lpstr>
      <vt:lpstr>Section 1.3 Summary – pages 19-23</vt:lpstr>
      <vt:lpstr>Using DDT</vt:lpstr>
      <vt:lpstr>PowerPoint Presentation</vt:lpstr>
      <vt:lpstr>PowerPoint Presentation</vt:lpstr>
      <vt:lpstr>Technology </vt:lpstr>
      <vt:lpstr>Key Concepts </vt:lpstr>
      <vt:lpstr>PowerPoint Presentation</vt:lpstr>
      <vt:lpstr>PowerPoint Presentation</vt:lpstr>
      <vt:lpstr>Chapter Summary – 1.1</vt:lpstr>
      <vt:lpstr>Chapter Summary – 1.2</vt:lpstr>
      <vt:lpstr>Chapter Summary – 1.2</vt:lpstr>
      <vt:lpstr>Chapter Summary – 1.3</vt:lpstr>
      <vt:lpstr>PowerPoint Presentation</vt:lpstr>
      <vt:lpstr>PowerPoint Presentation</vt:lpstr>
      <vt:lpstr>Chapter Summary – 1.1</vt:lpstr>
      <vt:lpstr>Chapter Summary – 1.2</vt:lpstr>
      <vt:lpstr>Chapter Summary – 1.2</vt:lpstr>
      <vt:lpstr>Chapter Summary – 1.3</vt:lpstr>
      <vt:lpstr>Bio-Lab</vt:lpstr>
      <vt:lpstr>Transparency</vt:lpstr>
      <vt:lpstr>foldables</vt:lpstr>
    </vt:vector>
  </TitlesOfParts>
  <Company>Horizons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BDOL Interactive Chalkboard</dc:title>
  <dc:subject>Chapter 1</dc:subject>
  <dc:creator>Cherie Hatton</dc:creator>
  <cp:lastModifiedBy>Vicki Hassell</cp:lastModifiedBy>
  <cp:revision>479</cp:revision>
  <cp:lastPrinted>2013-09-03T19:38:09Z</cp:lastPrinted>
  <dcterms:created xsi:type="dcterms:W3CDTF">2002-08-28T17:01:07Z</dcterms:created>
  <dcterms:modified xsi:type="dcterms:W3CDTF">2014-09-03T02:46:55Z</dcterms:modified>
</cp:coreProperties>
</file>